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6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7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8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13" r:id="rId4"/>
    <p:sldMasterId id="2147484205" r:id="rId5"/>
    <p:sldMasterId id="2147484285" r:id="rId6"/>
    <p:sldMasterId id="2147484241" r:id="rId7"/>
    <p:sldMasterId id="2147484089" r:id="rId8"/>
    <p:sldMasterId id="2147484230" r:id="rId9"/>
    <p:sldMasterId id="2147484131" r:id="rId10"/>
    <p:sldMasterId id="2147484200" r:id="rId11"/>
    <p:sldMasterId id="2147484324" r:id="rId12"/>
  </p:sldMasterIdLst>
  <p:notesMasterIdLst>
    <p:notesMasterId r:id="rId68"/>
  </p:notesMasterIdLst>
  <p:handoutMasterIdLst>
    <p:handoutMasterId r:id="rId69"/>
  </p:handoutMasterIdLst>
  <p:sldIdLst>
    <p:sldId id="13559" r:id="rId13"/>
    <p:sldId id="2147374990" r:id="rId14"/>
    <p:sldId id="2147375015" r:id="rId15"/>
    <p:sldId id="2147375016" r:id="rId16"/>
    <p:sldId id="2147375002" r:id="rId17"/>
    <p:sldId id="2147375005" r:id="rId18"/>
    <p:sldId id="2147375014" r:id="rId19"/>
    <p:sldId id="2147375012" r:id="rId20"/>
    <p:sldId id="2147375019" r:id="rId21"/>
    <p:sldId id="2147375017" r:id="rId22"/>
    <p:sldId id="2147375008" r:id="rId23"/>
    <p:sldId id="2147374999" r:id="rId24"/>
    <p:sldId id="2147374995" r:id="rId25"/>
    <p:sldId id="2147375020" r:id="rId26"/>
    <p:sldId id="2147375013" r:id="rId27"/>
    <p:sldId id="2147375011" r:id="rId28"/>
    <p:sldId id="2147375018" r:id="rId29"/>
    <p:sldId id="2147375001" r:id="rId30"/>
    <p:sldId id="2147374993" r:id="rId31"/>
    <p:sldId id="2147375004" r:id="rId32"/>
    <p:sldId id="2147375003" r:id="rId33"/>
    <p:sldId id="2147375006" r:id="rId34"/>
    <p:sldId id="2147375007" r:id="rId35"/>
    <p:sldId id="2147375009" r:id="rId36"/>
    <p:sldId id="2147375010" r:id="rId37"/>
    <p:sldId id="2147375000" r:id="rId38"/>
    <p:sldId id="13560" r:id="rId39"/>
    <p:sldId id="13556" r:id="rId40"/>
    <p:sldId id="13557" r:id="rId41"/>
    <p:sldId id="13563" r:id="rId42"/>
    <p:sldId id="13558" r:id="rId43"/>
    <p:sldId id="13564" r:id="rId44"/>
    <p:sldId id="13600" r:id="rId45"/>
    <p:sldId id="13603" r:id="rId46"/>
    <p:sldId id="13601" r:id="rId47"/>
    <p:sldId id="13604" r:id="rId48"/>
    <p:sldId id="2147374997" r:id="rId49"/>
    <p:sldId id="2147374998" r:id="rId50"/>
    <p:sldId id="13562" r:id="rId51"/>
    <p:sldId id="273" r:id="rId52"/>
    <p:sldId id="829" r:id="rId53"/>
    <p:sldId id="13599" r:id="rId54"/>
    <p:sldId id="13594" r:id="rId55"/>
    <p:sldId id="13595" r:id="rId56"/>
    <p:sldId id="13593" r:id="rId57"/>
    <p:sldId id="13597" r:id="rId58"/>
    <p:sldId id="265" r:id="rId59"/>
    <p:sldId id="13587" r:id="rId60"/>
    <p:sldId id="13561" r:id="rId61"/>
    <p:sldId id="695" r:id="rId62"/>
    <p:sldId id="817" r:id="rId63"/>
    <p:sldId id="13589" r:id="rId64"/>
    <p:sldId id="795" r:id="rId65"/>
    <p:sldId id="676" r:id="rId66"/>
    <p:sldId id="621" r:id="rId6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32" userDrawn="1">
          <p15:clr>
            <a:srgbClr val="A4A3A4"/>
          </p15:clr>
        </p15:guide>
        <p15:guide id="3" orient="horz" pos="1476" userDrawn="1">
          <p15:clr>
            <a:srgbClr val="A4A3A4"/>
          </p15:clr>
        </p15:guide>
        <p15:guide id="4" orient="horz" pos="2196" userDrawn="1">
          <p15:clr>
            <a:srgbClr val="A4A3A4"/>
          </p15:clr>
        </p15:guide>
        <p15:guide id="5" pos="1680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8" pos="15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hn O'Donnell" initials="JO" lastIdx="6" clrIdx="0">
    <p:extLst>
      <p:ext uri="{19B8F6BF-5375-455C-9EA6-DF929625EA0E}">
        <p15:presenceInfo xmlns:p15="http://schemas.microsoft.com/office/powerpoint/2012/main" userId="S-1-5-21-91579028-871178891-190466349-176929" providerId="AD"/>
      </p:ext>
    </p:extLst>
  </p:cmAuthor>
  <p:cmAuthor id="2" name="Adam Bero" initials="AB" lastIdx="4" clrIdx="1">
    <p:extLst>
      <p:ext uri="{19B8F6BF-5375-455C-9EA6-DF929625EA0E}">
        <p15:presenceInfo xmlns:p15="http://schemas.microsoft.com/office/powerpoint/2012/main" userId="S::adam.bero@biogen.com::c7b64f26-b4f9-4446-8bae-716c43ffe18b" providerId="AD"/>
      </p:ext>
    </p:extLst>
  </p:cmAuthor>
  <p:cmAuthor id="3" name="Matt Calistri" initials="MC" lastIdx="9" clrIdx="2">
    <p:extLst>
      <p:ext uri="{19B8F6BF-5375-455C-9EA6-DF929625EA0E}">
        <p15:presenceInfo xmlns:p15="http://schemas.microsoft.com/office/powerpoint/2012/main" userId="S::matt.calistri@biogen.com::3f83d00b-db34-4339-9600-5520028f8e90" providerId="AD"/>
      </p:ext>
    </p:extLst>
  </p:cmAuthor>
  <p:cmAuthor id="4" name="Suzanne Murray" initials="SM" lastIdx="2" clrIdx="3">
    <p:extLst>
      <p:ext uri="{19B8F6BF-5375-455C-9EA6-DF929625EA0E}">
        <p15:presenceInfo xmlns:p15="http://schemas.microsoft.com/office/powerpoint/2012/main" userId="S-1-5-21-91579028-871178891-190466349-251607" providerId="AD"/>
      </p:ext>
    </p:extLst>
  </p:cmAuthor>
  <p:cmAuthor id="5" name="Suzanne Murray" initials="SM [2]" lastIdx="64" clrIdx="4">
    <p:extLst>
      <p:ext uri="{19B8F6BF-5375-455C-9EA6-DF929625EA0E}">
        <p15:presenceInfo xmlns:p15="http://schemas.microsoft.com/office/powerpoint/2012/main" userId="S::suzanne.murray1@biogen.com::767fa593-92fa-4647-8404-bafb98908f26" providerId="AD"/>
      </p:ext>
    </p:extLst>
  </p:cmAuthor>
  <p:cmAuthor id="6" name="Pete Paras" initials="PP" lastIdx="21" clrIdx="5">
    <p:extLst>
      <p:ext uri="{19B8F6BF-5375-455C-9EA6-DF929625EA0E}">
        <p15:presenceInfo xmlns:p15="http://schemas.microsoft.com/office/powerpoint/2012/main" userId="S::pete.paras@biogen.com::4880e834-bb3d-40b4-ab20-469d493efa55" providerId="AD"/>
      </p:ext>
    </p:extLst>
  </p:cmAuthor>
  <p:cmAuthor id="7" name="Emily Paccione" initials="EP" lastIdx="200" clrIdx="6">
    <p:extLst>
      <p:ext uri="{19B8F6BF-5375-455C-9EA6-DF929625EA0E}">
        <p15:presenceInfo xmlns:p15="http://schemas.microsoft.com/office/powerpoint/2012/main" userId="S::emily.paccione@biogen.com::edbb06ed-abf4-44a7-a8fb-ab6138f55181" providerId="AD"/>
      </p:ext>
    </p:extLst>
  </p:cmAuthor>
  <p:cmAuthor id="8" name="Tracy Ahrens" initials="TA" lastIdx="2" clrIdx="7">
    <p:extLst>
      <p:ext uri="{19B8F6BF-5375-455C-9EA6-DF929625EA0E}">
        <p15:presenceInfo xmlns:p15="http://schemas.microsoft.com/office/powerpoint/2012/main" userId="S::tracy.ahrens@biogen.com::bc4ec29e-c55f-4212-9266-ce3a2c074c8e" providerId="AD"/>
      </p:ext>
    </p:extLst>
  </p:cmAuthor>
  <p:cmAuthor id="9" name="Tom Comery" initials="TC" lastIdx="13" clrIdx="8">
    <p:extLst>
      <p:ext uri="{19B8F6BF-5375-455C-9EA6-DF929625EA0E}">
        <p15:presenceInfo xmlns:p15="http://schemas.microsoft.com/office/powerpoint/2012/main" userId="S::tom.comery@biogen.com::c526e25d-52b4-48c9-92aa-c81309a7b9dc" providerId="AD"/>
      </p:ext>
    </p:extLst>
  </p:cmAuthor>
  <p:cmAuthor id="10" name="Adriana Solimine" initials="AS" lastIdx="8" clrIdx="9">
    <p:extLst>
      <p:ext uri="{19B8F6BF-5375-455C-9EA6-DF929625EA0E}">
        <p15:presenceInfo xmlns:p15="http://schemas.microsoft.com/office/powerpoint/2012/main" userId="S::adriana.solimine@biogen.com::a297c32c-e4a4-42a7-86db-6c2d06cdb6e0" providerId="AD"/>
      </p:ext>
    </p:extLst>
  </p:cmAuthor>
  <p:cmAuthor id="11" name="Mike Hencke" initials="MH" lastIdx="1" clrIdx="10">
    <p:extLst>
      <p:ext uri="{19B8F6BF-5375-455C-9EA6-DF929625EA0E}">
        <p15:presenceInfo xmlns:p15="http://schemas.microsoft.com/office/powerpoint/2012/main" userId="S::michael.hencke@biogen.com::373017e1-8dd0-4c79-92f0-b91c26f47a7d" providerId="AD"/>
      </p:ext>
    </p:extLst>
  </p:cmAuthor>
  <p:cmAuthor id="12" name="Dan Krocker" initials="DK" lastIdx="11" clrIdx="11">
    <p:extLst>
      <p:ext uri="{19B8F6BF-5375-455C-9EA6-DF929625EA0E}">
        <p15:presenceInfo xmlns:p15="http://schemas.microsoft.com/office/powerpoint/2012/main" userId="S::dan.krocker@biogen.com::f8acfd9c-97d4-4265-9a73-d162d82a13d4" providerId="AD"/>
      </p:ext>
    </p:extLst>
  </p:cmAuthor>
  <p:cmAuthor id="13" name="Sam Burns" initials="SB" lastIdx="18" clrIdx="12">
    <p:extLst>
      <p:ext uri="{19B8F6BF-5375-455C-9EA6-DF929625EA0E}">
        <p15:presenceInfo xmlns:p15="http://schemas.microsoft.com/office/powerpoint/2012/main" userId="S::sam.burns@biogen.com::253f77a5-e6d3-4e2c-aa3e-4333ab27044a" providerId="AD"/>
      </p:ext>
    </p:extLst>
  </p:cmAuthor>
  <p:cmAuthor id="14" name="Kedhar Thiruvalam" initials="KT" lastIdx="5" clrIdx="13">
    <p:extLst>
      <p:ext uri="{19B8F6BF-5375-455C-9EA6-DF929625EA0E}">
        <p15:presenceInfo xmlns:p15="http://schemas.microsoft.com/office/powerpoint/2012/main" userId="S::kedhar.thiruvalam@biogen.com::1d08874d-e913-47c4-a2dd-1c4719b4c29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B82"/>
    <a:srgbClr val="CCCCCC"/>
    <a:srgbClr val="00B2B2"/>
    <a:srgbClr val="D7F4FB"/>
    <a:srgbClr val="80B9F9"/>
    <a:srgbClr val="363838"/>
    <a:srgbClr val="000029"/>
    <a:srgbClr val="000021"/>
    <a:srgbClr val="00000B"/>
    <a:srgbClr val="0000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F0426C-6378-FE4C-9078-1B1B73F6750B}" v="4" dt="2023-09-23T06:14:51.7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5266"/>
    <p:restoredTop sz="87457" autoAdjust="0"/>
  </p:normalViewPr>
  <p:slideViewPr>
    <p:cSldViewPr snapToGrid="0">
      <p:cViewPr varScale="1">
        <p:scale>
          <a:sx n="179" d="100"/>
          <a:sy n="179" d="100"/>
        </p:scale>
        <p:origin x="1680" y="184"/>
      </p:cViewPr>
      <p:guideLst>
        <p:guide orient="horz" pos="2532"/>
        <p:guide orient="horz" pos="1476"/>
        <p:guide orient="horz" pos="2196"/>
        <p:guide pos="1680"/>
        <p:guide pos="3840"/>
        <p:guide pos="15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>
        <p:scale>
          <a:sx n="93" d="100"/>
          <a:sy n="93" d="100"/>
        </p:scale>
        <p:origin x="4424" y="32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4.xml"/><Relationship Id="rId21" Type="http://schemas.openxmlformats.org/officeDocument/2006/relationships/slide" Target="slides/slide9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63" Type="http://schemas.openxmlformats.org/officeDocument/2006/relationships/slide" Target="slides/slide51.xml"/><Relationship Id="rId6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53" Type="http://schemas.openxmlformats.org/officeDocument/2006/relationships/slide" Target="slides/slide41.xml"/><Relationship Id="rId58" Type="http://schemas.openxmlformats.org/officeDocument/2006/relationships/slide" Target="slides/slide46.xml"/><Relationship Id="rId66" Type="http://schemas.openxmlformats.org/officeDocument/2006/relationships/slide" Target="slides/slide54.xml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49.xml"/><Relationship Id="rId19" Type="http://schemas.openxmlformats.org/officeDocument/2006/relationships/slide" Target="slides/slide7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56" Type="http://schemas.openxmlformats.org/officeDocument/2006/relationships/slide" Target="slides/slide44.xml"/><Relationship Id="rId64" Type="http://schemas.openxmlformats.org/officeDocument/2006/relationships/slide" Target="slides/slide52.xml"/><Relationship Id="rId69" Type="http://schemas.openxmlformats.org/officeDocument/2006/relationships/handoutMaster" Target="handoutMasters/handoutMaster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39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59" Type="http://schemas.openxmlformats.org/officeDocument/2006/relationships/slide" Target="slides/slide47.xml"/><Relationship Id="rId67" Type="http://schemas.openxmlformats.org/officeDocument/2006/relationships/slide" Target="slides/slide55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54" Type="http://schemas.openxmlformats.org/officeDocument/2006/relationships/slide" Target="slides/slide42.xml"/><Relationship Id="rId62" Type="http://schemas.openxmlformats.org/officeDocument/2006/relationships/slide" Target="slides/slide50.xml"/><Relationship Id="rId70" Type="http://schemas.openxmlformats.org/officeDocument/2006/relationships/commentAuthors" Target="commentAuthors.xml"/><Relationship Id="rId75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slide" Target="slides/slide45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slide" Target="slides/slide40.xml"/><Relationship Id="rId60" Type="http://schemas.openxmlformats.org/officeDocument/2006/relationships/slide" Target="slides/slide48.xml"/><Relationship Id="rId65" Type="http://schemas.openxmlformats.org/officeDocument/2006/relationships/slide" Target="slides/slide53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39" Type="http://schemas.openxmlformats.org/officeDocument/2006/relationships/slide" Target="slides/slide27.xml"/><Relationship Id="rId34" Type="http://schemas.openxmlformats.org/officeDocument/2006/relationships/slide" Target="slides/slide22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76" Type="http://schemas.microsoft.com/office/2015/10/relationships/revisionInfo" Target="revisionInfo.xml"/><Relationship Id="rId7" Type="http://schemas.openxmlformats.org/officeDocument/2006/relationships/slideMaster" Target="slideMasters/slideMaster4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en Gao" userId="753ca5ad-a66a-4072-86ff-fe9bc8c0233d" providerId="ADAL" clId="{4DF0426C-6378-FE4C-9078-1B1B73F6750B}"/>
    <pc:docChg chg="addSld modSld">
      <pc:chgData name="Zhen Gao" userId="753ca5ad-a66a-4072-86ff-fe9bc8c0233d" providerId="ADAL" clId="{4DF0426C-6378-FE4C-9078-1B1B73F6750B}" dt="2023-09-23T06:14:51.728" v="1"/>
      <pc:docMkLst>
        <pc:docMk/>
      </pc:docMkLst>
      <pc:sldChg chg="addSp modSp">
        <pc:chgData name="Zhen Gao" userId="753ca5ad-a66a-4072-86ff-fe9bc8c0233d" providerId="ADAL" clId="{4DF0426C-6378-FE4C-9078-1B1B73F6750B}" dt="2023-09-20T17:27:51.144" v="0" actId="767"/>
        <pc:sldMkLst>
          <pc:docMk/>
          <pc:sldMk cId="1947541776" sldId="2147375019"/>
        </pc:sldMkLst>
        <pc:spChg chg="add mod">
          <ac:chgData name="Zhen Gao" userId="753ca5ad-a66a-4072-86ff-fe9bc8c0233d" providerId="ADAL" clId="{4DF0426C-6378-FE4C-9078-1B1B73F6750B}" dt="2023-09-20T17:27:51.144" v="0" actId="767"/>
          <ac:spMkLst>
            <pc:docMk/>
            <pc:sldMk cId="1947541776" sldId="2147375019"/>
            <ac:spMk id="3" creationId="{74595E95-B112-4442-16C9-AA6B6E98D0C2}"/>
          </ac:spMkLst>
        </pc:spChg>
      </pc:sldChg>
      <pc:sldChg chg="add">
        <pc:chgData name="Zhen Gao" userId="753ca5ad-a66a-4072-86ff-fe9bc8c0233d" providerId="ADAL" clId="{4DF0426C-6378-FE4C-9078-1B1B73F6750B}" dt="2023-09-23T06:14:51.728" v="1"/>
        <pc:sldMkLst>
          <pc:docMk/>
          <pc:sldMk cId="3163833337" sldId="214737502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/>
          <a:lstStyle>
            <a:lvl1pPr algn="r">
              <a:defRPr sz="1200"/>
            </a:lvl1pPr>
          </a:lstStyle>
          <a:p>
            <a:fld id="{2845C329-1403-9A4C-8E8E-D2FEAA565D34}" type="datetimeFigureOut">
              <a:rPr lang="en-US" smtClean="0"/>
              <a:t>9/23/23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 anchor="b"/>
          <a:lstStyle>
            <a:lvl1pPr algn="r">
              <a:defRPr sz="1200"/>
            </a:lvl1pPr>
          </a:lstStyle>
          <a:p>
            <a:fld id="{ACECB29D-7600-CA4F-8E02-6C8F05431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3840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28600" y="96376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/>
          <a:lstStyle>
            <a:lvl1pPr algn="l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520433" y="96376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/>
          <a:lstStyle>
            <a:lvl1pPr algn="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96C832D-0B2A-7C42-9AE1-652F463CF707}" type="datetimeFigureOut">
              <a:rPr lang="en-US" smtClean="0"/>
              <a:pPr/>
              <a:t>9/23/23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" y="719138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0" tIns="48306" rIns="96610" bIns="4830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8599" y="4560570"/>
            <a:ext cx="6400799" cy="3766012"/>
          </a:xfrm>
          <a:prstGeom prst="rect">
            <a:avLst/>
          </a:prstGeom>
        </p:spPr>
        <p:txBody>
          <a:bodyPr vert="horz" lIns="96610" tIns="48306" rIns="96610" bIns="48306" rtlCol="0"/>
          <a:lstStyle/>
          <a:p>
            <a:pPr lvl="0"/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28599" y="8567564"/>
            <a:ext cx="3108965" cy="480060"/>
          </a:xfrm>
          <a:prstGeom prst="rect">
            <a:avLst/>
          </a:prstGeom>
        </p:spPr>
        <p:txBody>
          <a:bodyPr vert="horz" lIns="96610" tIns="48306" rIns="96610" bIns="48306" rtlCol="0" anchor="b"/>
          <a:lstStyle>
            <a:lvl1pPr algn="l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43744" y="8567564"/>
            <a:ext cx="2985653" cy="480060"/>
          </a:xfrm>
          <a:prstGeom prst="rect">
            <a:avLst/>
          </a:prstGeom>
        </p:spPr>
        <p:txBody>
          <a:bodyPr vert="horz" lIns="96610" tIns="48306" rIns="96610" bIns="48306" rtlCol="0" anchor="b"/>
          <a:lstStyle>
            <a:lvl1pPr algn="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1A920DB-DA39-B948-8A10-FF782037E6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199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37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1701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798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Submission amount/concentration?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9D438-12B1-449D-A4A2-321C206E333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6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196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bg1"/>
                </a:solidFill>
                <a:sym typeface="Wingdings" panose="05000000000000000000" pitchFamily="2" charset="2"/>
              </a:rPr>
              <a:t>Junc_coords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: hg19, chr5:69366578-69372846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7C1AD8-A087-4F95-A08F-FF3CE8F5E1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1871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3106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712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C:\Users\dhuh\Desktop\Project\SMA\TST11451_SMASM_iPSCMN\analysis_motif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C1AD8-A087-4F95-A08F-FF3CE8F5E159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5367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C1AD8-A087-4F95-A08F-FF3CE8F5E159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0985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bg1"/>
                </a:solidFill>
              </a:rPr>
              <a:t>Alldose</a:t>
            </a:r>
            <a:r>
              <a:rPr lang="en-US" sz="1200" dirty="0">
                <a:solidFill>
                  <a:schemeClr val="bg1"/>
                </a:solidFill>
              </a:rPr>
              <a:t>, per compound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C1AD8-A087-4F95-A08F-FF3CE8F5E159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054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1644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BIO-1790727 is what the </a:t>
            </a:r>
            <a:r>
              <a:rPr lang="en-US" dirty="0" err="1">
                <a:solidFill>
                  <a:schemeClr val="bg1"/>
                </a:solidFill>
              </a:rPr>
              <a:t>BioAssays</a:t>
            </a:r>
            <a:r>
              <a:rPr lang="en-US" dirty="0">
                <a:solidFill>
                  <a:schemeClr val="bg1"/>
                </a:solidFill>
              </a:rPr>
              <a:t> and HTS group use as a positive control (lower tox than LMI070)</a:t>
            </a:r>
          </a:p>
          <a:p>
            <a:r>
              <a:rPr lang="en-US" dirty="0">
                <a:solidFill>
                  <a:schemeClr val="bg1"/>
                </a:solidFill>
              </a:rPr>
              <a:t>LMI070, BIO-1755497, </a:t>
            </a:r>
            <a:r>
              <a:rPr lang="en-US" i="1" dirty="0" err="1">
                <a:solidFill>
                  <a:schemeClr val="bg1"/>
                </a:solidFill>
              </a:rPr>
              <a:t>Branaplam</a:t>
            </a:r>
            <a:r>
              <a:rPr lang="en-US" i="1" dirty="0">
                <a:solidFill>
                  <a:schemeClr val="bg1"/>
                </a:solidFill>
              </a:rPr>
              <a:t>, NVS-SM1</a:t>
            </a:r>
            <a:r>
              <a:rPr lang="en-US" dirty="0">
                <a:solidFill>
                  <a:schemeClr val="bg1"/>
                </a:solidFill>
              </a:rPr>
              <a:t> </a:t>
            </a:r>
          </a:p>
          <a:p>
            <a:r>
              <a:rPr lang="en-US" dirty="0">
                <a:solidFill>
                  <a:schemeClr val="bg1"/>
                </a:solidFill>
              </a:rPr>
              <a:t>SMN-C2 is BIO-1932671 </a:t>
            </a:r>
          </a:p>
          <a:p>
            <a:r>
              <a:rPr lang="en-US" dirty="0">
                <a:solidFill>
                  <a:schemeClr val="bg1"/>
                </a:solidFill>
              </a:rPr>
              <a:t>RG7916,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Risdiplam</a:t>
            </a:r>
            <a:r>
              <a:rPr lang="en-US" i="1" dirty="0">
                <a:solidFill>
                  <a:schemeClr val="bg1"/>
                </a:solidFill>
              </a:rPr>
              <a:t>,</a:t>
            </a:r>
            <a:r>
              <a:rPr lang="en-US" dirty="0">
                <a:solidFill>
                  <a:schemeClr val="bg1"/>
                </a:solidFill>
              </a:rPr>
              <a:t> free base version of the compound is BIO-1949634 </a:t>
            </a:r>
          </a:p>
          <a:p>
            <a:r>
              <a:rPr lang="en-US" dirty="0">
                <a:solidFill>
                  <a:schemeClr val="bg1"/>
                </a:solidFill>
              </a:rPr>
              <a:t>	RG7916 more soluble HCl salt is BIO-1949634</a:t>
            </a:r>
          </a:p>
          <a:p>
            <a:r>
              <a:rPr lang="en-US" dirty="0">
                <a:solidFill>
                  <a:schemeClr val="bg1"/>
                </a:solidFill>
              </a:rPr>
              <a:t> SMN-C3 – I do not know. (However, we have an analog (missing a methyl group) of SMN-C3 called BIO-1932673.)</a:t>
            </a:r>
          </a:p>
          <a:p>
            <a:r>
              <a:rPr lang="en-US" dirty="0">
                <a:solidFill>
                  <a:schemeClr val="bg1"/>
                </a:solidFill>
              </a:rPr>
              <a:t>Siva would be able to give you the BIO #s that I don’t have.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C1AD8-A087-4F95-A08F-FF3CE8F5E159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65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Submission amount/concentration?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9D438-12B1-449D-A4A2-321C206E333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56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94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393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382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397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solidFill>
                  <a:schemeClr val="bg1"/>
                </a:solidFill>
              </a:rPr>
              <a:t>rMATS</a:t>
            </a:r>
            <a:r>
              <a:rPr lang="en-US" sz="1200" dirty="0">
                <a:solidFill>
                  <a:schemeClr val="bg1"/>
                </a:solidFill>
              </a:rPr>
              <a:t>: FDR&lt;0.05, </a:t>
            </a:r>
            <a:r>
              <a:rPr lang="en-US" sz="1200" dirty="0" err="1">
                <a:solidFill>
                  <a:schemeClr val="bg1"/>
                </a:solidFill>
              </a:rPr>
              <a:t>dPSI</a:t>
            </a:r>
            <a:r>
              <a:rPr lang="en-US" sz="1200" dirty="0">
                <a:solidFill>
                  <a:schemeClr val="bg1"/>
                </a:solidFill>
              </a:rPr>
              <a:t>&gt; 0.30             </a:t>
            </a:r>
          </a:p>
          <a:p>
            <a:r>
              <a:rPr lang="en-US" sz="1200" dirty="0">
                <a:solidFill>
                  <a:schemeClr val="bg1"/>
                </a:solidFill>
              </a:rPr>
              <a:t>Leafcutter: FDR&lt;0.05, </a:t>
            </a:r>
            <a:r>
              <a:rPr lang="en-US" sz="1200" dirty="0" err="1">
                <a:solidFill>
                  <a:schemeClr val="bg1"/>
                </a:solidFill>
              </a:rPr>
              <a:t>dPSI</a:t>
            </a:r>
            <a:r>
              <a:rPr lang="en-US" sz="1200" dirty="0">
                <a:solidFill>
                  <a:schemeClr val="bg1"/>
                </a:solidFill>
              </a:rPr>
              <a:t> &gt; 0.20</a:t>
            </a:r>
          </a:p>
          <a:p>
            <a:r>
              <a:rPr lang="en-US" sz="1200" dirty="0">
                <a:solidFill>
                  <a:schemeClr val="bg1"/>
                </a:solidFill>
              </a:rPr>
              <a:t>Majiq: P(</a:t>
            </a:r>
            <a:r>
              <a:rPr lang="en-US" sz="1200" dirty="0" err="1">
                <a:solidFill>
                  <a:schemeClr val="bg1"/>
                </a:solidFill>
              </a:rPr>
              <a:t>dPSI</a:t>
            </a:r>
            <a:r>
              <a:rPr lang="en-US" sz="1200" dirty="0">
                <a:solidFill>
                  <a:schemeClr val="bg1"/>
                </a:solidFill>
              </a:rPr>
              <a:t>) &gt; 0.90, E(</a:t>
            </a:r>
            <a:r>
              <a:rPr lang="en-US" sz="1200" dirty="0" err="1">
                <a:solidFill>
                  <a:schemeClr val="bg1"/>
                </a:solidFill>
              </a:rPr>
              <a:t>dPSI</a:t>
            </a:r>
            <a:r>
              <a:rPr lang="en-US" sz="1200" dirty="0">
                <a:solidFill>
                  <a:schemeClr val="bg1"/>
                </a:solidFill>
              </a:rPr>
              <a:t>)&gt;0.30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29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solidFill>
                  <a:schemeClr val="bg1"/>
                </a:solidFill>
              </a:rPr>
              <a:t>rMATS</a:t>
            </a:r>
            <a:r>
              <a:rPr lang="en-US" sz="1200" dirty="0">
                <a:solidFill>
                  <a:schemeClr val="bg1"/>
                </a:solidFill>
              </a:rPr>
              <a:t>: FDR&lt;0.05, </a:t>
            </a:r>
            <a:r>
              <a:rPr lang="en-US" sz="1200" dirty="0" err="1">
                <a:solidFill>
                  <a:schemeClr val="bg1"/>
                </a:solidFill>
              </a:rPr>
              <a:t>dPSI</a:t>
            </a:r>
            <a:r>
              <a:rPr lang="en-US" sz="1200" dirty="0">
                <a:solidFill>
                  <a:schemeClr val="bg1"/>
                </a:solidFill>
              </a:rPr>
              <a:t>&gt; 0.30             </a:t>
            </a:r>
          </a:p>
          <a:p>
            <a:r>
              <a:rPr lang="en-US" sz="1200" dirty="0">
                <a:solidFill>
                  <a:schemeClr val="bg1"/>
                </a:solidFill>
              </a:rPr>
              <a:t>Leafcutter: FDR&lt;0.05, </a:t>
            </a:r>
            <a:r>
              <a:rPr lang="en-US" sz="1200" dirty="0" err="1">
                <a:solidFill>
                  <a:schemeClr val="bg1"/>
                </a:solidFill>
              </a:rPr>
              <a:t>dPSI</a:t>
            </a:r>
            <a:r>
              <a:rPr lang="en-US" sz="1200" dirty="0">
                <a:solidFill>
                  <a:schemeClr val="bg1"/>
                </a:solidFill>
              </a:rPr>
              <a:t> &gt; 0.20</a:t>
            </a:r>
          </a:p>
          <a:p>
            <a:r>
              <a:rPr lang="en-US" sz="1200" dirty="0">
                <a:solidFill>
                  <a:schemeClr val="bg1"/>
                </a:solidFill>
              </a:rPr>
              <a:t>Majiq: P(</a:t>
            </a:r>
            <a:r>
              <a:rPr lang="en-US" sz="1200" dirty="0" err="1">
                <a:solidFill>
                  <a:schemeClr val="bg1"/>
                </a:solidFill>
              </a:rPr>
              <a:t>dPSI</a:t>
            </a:r>
            <a:r>
              <a:rPr lang="en-US" sz="1200" dirty="0">
                <a:solidFill>
                  <a:schemeClr val="bg1"/>
                </a:solidFill>
              </a:rPr>
              <a:t>) &gt; 0.90, E(</a:t>
            </a:r>
            <a:r>
              <a:rPr lang="en-US" sz="1200" dirty="0" err="1">
                <a:solidFill>
                  <a:schemeClr val="bg1"/>
                </a:solidFill>
              </a:rPr>
              <a:t>dPSI</a:t>
            </a:r>
            <a:r>
              <a:rPr lang="en-US" sz="1200" dirty="0">
                <a:solidFill>
                  <a:schemeClr val="bg1"/>
                </a:solidFill>
              </a:rPr>
              <a:t>)&gt;0.30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96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0.jpg"/><Relationship Id="rId7" Type="http://schemas.openxmlformats.org/officeDocument/2006/relationships/image" Target="../media/image13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g"/><Relationship Id="rId5" Type="http://schemas.openxmlformats.org/officeDocument/2006/relationships/image" Target="../media/image5.jpg"/><Relationship Id="rId4" Type="http://schemas.openxmlformats.org/officeDocument/2006/relationships/image" Target="../media/image11.jpg"/><Relationship Id="rId9" Type="http://schemas.openxmlformats.org/officeDocument/2006/relationships/image" Target="../media/image7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9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5.jpg"/><Relationship Id="rId4" Type="http://schemas.openxmlformats.org/officeDocument/2006/relationships/image" Target="../media/image17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0.jpg"/><Relationship Id="rId7" Type="http://schemas.openxmlformats.org/officeDocument/2006/relationships/image" Target="../media/image13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jpg"/><Relationship Id="rId5" Type="http://schemas.openxmlformats.org/officeDocument/2006/relationships/image" Target="../media/image5.jpg"/><Relationship Id="rId4" Type="http://schemas.openxmlformats.org/officeDocument/2006/relationships/image" Target="../media/image11.jpg"/><Relationship Id="rId9" Type="http://schemas.openxmlformats.org/officeDocument/2006/relationships/image" Target="../media/image7.jp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9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5.jpg"/><Relationship Id="rId4" Type="http://schemas.openxmlformats.org/officeDocument/2006/relationships/image" Target="../media/image17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30.jpg"/><Relationship Id="rId7" Type="http://schemas.openxmlformats.org/officeDocument/2006/relationships/image" Target="../media/image34.jp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Relationship Id="rId6" Type="http://schemas.microsoft.com/office/2007/relationships/hdphoto" Target="../media/hdphoto3.wdp"/><Relationship Id="rId5" Type="http://schemas.openxmlformats.org/officeDocument/2006/relationships/image" Target="../media/image2.png"/><Relationship Id="rId4" Type="http://schemas.openxmlformats.org/officeDocument/2006/relationships/image" Target="../media/image41.jp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4.wdp"/><Relationship Id="rId4" Type="http://schemas.openxmlformats.org/officeDocument/2006/relationships/image" Target="../media/image2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7" Type="http://schemas.openxmlformats.org/officeDocument/2006/relationships/image" Target="../media/image3.png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4.xml"/><Relationship Id="rId6" Type="http://schemas.microsoft.com/office/2007/relationships/hdphoto" Target="../media/hdphoto5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40.png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7" Type="http://schemas.openxmlformats.org/officeDocument/2006/relationships/image" Target="../media/image3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6.xml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6.xml"/><Relationship Id="rId6" Type="http://schemas.microsoft.com/office/2007/relationships/hdphoto" Target="../media/hdphoto10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7" Type="http://schemas.openxmlformats.org/officeDocument/2006/relationships/image" Target="../media/image40.pn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7.wdp"/><Relationship Id="rId4" Type="http://schemas.openxmlformats.org/officeDocument/2006/relationships/image" Target="../media/image2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3.jpg"/><Relationship Id="rId1" Type="http://schemas.openxmlformats.org/officeDocument/2006/relationships/slideMaster" Target="../slideMasters/slideMaster7.xml"/><Relationship Id="rId6" Type="http://schemas.microsoft.com/office/2007/relationships/hdphoto" Target="../media/hdphoto12.wdp"/><Relationship Id="rId5" Type="http://schemas.openxmlformats.org/officeDocument/2006/relationships/image" Target="../media/image2.png"/><Relationship Id="rId4" Type="http://schemas.openxmlformats.org/officeDocument/2006/relationships/image" Target="../media/image54.jp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3.wdp"/><Relationship Id="rId4" Type="http://schemas.openxmlformats.org/officeDocument/2006/relationships/image" Target="../media/image2.png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7.png"/><Relationship Id="rId7" Type="http://schemas.microsoft.com/office/2007/relationships/hdphoto" Target="../media/hdphoto1.wdp"/><Relationship Id="rId2" Type="http://schemas.openxmlformats.org/officeDocument/2006/relationships/image" Target="../media/image56.jp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.png"/><Relationship Id="rId5" Type="http://schemas.openxmlformats.org/officeDocument/2006/relationships/image" Target="../media/image36.png"/><Relationship Id="rId4" Type="http://schemas.microsoft.com/office/2007/relationships/hdphoto" Target="../media/hdphoto14.wdp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7" Type="http://schemas.openxmlformats.org/officeDocument/2006/relationships/image" Target="../media/image40.png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16.wdp"/><Relationship Id="rId4" Type="http://schemas.openxmlformats.org/officeDocument/2006/relationships/image" Target="../media/image2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7" Type="http://schemas.openxmlformats.org/officeDocument/2006/relationships/image" Target="../media/image3.png"/><Relationship Id="rId2" Type="http://schemas.openxmlformats.org/officeDocument/2006/relationships/image" Target="../media/image61.jpg"/><Relationship Id="rId1" Type="http://schemas.openxmlformats.org/officeDocument/2006/relationships/slideMaster" Target="../slideMasters/slideMaster8.xml"/><Relationship Id="rId6" Type="http://schemas.microsoft.com/office/2007/relationships/hdphoto" Target="../media/hdphoto17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3.jp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18.wdp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7" Type="http://schemas.openxmlformats.org/officeDocument/2006/relationships/image" Target="../media/image3.png"/><Relationship Id="rId2" Type="http://schemas.openxmlformats.org/officeDocument/2006/relationships/image" Target="../media/image64.jpg"/><Relationship Id="rId1" Type="http://schemas.openxmlformats.org/officeDocument/2006/relationships/slideMaster" Target="../slideMasters/slideMaster8.xml"/><Relationship Id="rId6" Type="http://schemas.microsoft.com/office/2007/relationships/hdphoto" Target="../media/hdphoto19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B72A38-F9A5-CD4B-B593-00755101E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95458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3B66E5-D4B9-D746-85E7-0817EB68C9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104275" y="-695"/>
            <a:ext cx="3039368" cy="4699425"/>
          </a:xfrm>
          <a:prstGeom prst="rect">
            <a:avLst/>
          </a:prstGeom>
        </p:spPr>
      </p:pic>
      <p:pic>
        <p:nvPicPr>
          <p:cNvPr id="10" name="Picture Placeholder 18">
            <a:extLst>
              <a:ext uri="{FF2B5EF4-FFF2-40B4-BE49-F238E27FC236}">
                <a16:creationId xmlns:a16="http://schemas.microsoft.com/office/drawing/2014/main" id="{AE594129-E530-F54E-9822-E2641DC687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349383" y="591"/>
            <a:ext cx="1794618" cy="46968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5660721" cy="51326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5660721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6" y="1167097"/>
            <a:ext cx="2752536" cy="3239803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95732" y="1167097"/>
            <a:ext cx="2752536" cy="3239803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BC72F3AF-B475-9647-BF03-4666650AC56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104275" y="-695"/>
            <a:ext cx="3040082" cy="470011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90300884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999B462-8110-C04D-8321-DCB913BE4F85}"/>
              </a:ext>
            </a:extLst>
          </p:cNvPr>
          <p:cNvSpPr/>
          <p:nvPr userDrawn="1"/>
        </p:nvSpPr>
        <p:spPr>
          <a:xfrm>
            <a:off x="907576" y="3351015"/>
            <a:ext cx="7308376" cy="249766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B0442C-D9C3-A343-AAD1-F64589F881FB}"/>
              </a:ext>
            </a:extLst>
          </p:cNvPr>
          <p:cNvCxnSpPr>
            <a:cxnSpLocks/>
          </p:cNvCxnSpPr>
          <p:nvPr userDrawn="1"/>
        </p:nvCxnSpPr>
        <p:spPr>
          <a:xfrm>
            <a:off x="2397917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24D327-0137-A14F-91A6-81F24F500E41}"/>
              </a:ext>
            </a:extLst>
          </p:cNvPr>
          <p:cNvCxnSpPr>
            <a:cxnSpLocks/>
          </p:cNvCxnSpPr>
          <p:nvPr userDrawn="1"/>
        </p:nvCxnSpPr>
        <p:spPr>
          <a:xfrm>
            <a:off x="3859409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99FD2B-996E-C14A-8339-186D9D02356A}"/>
              </a:ext>
            </a:extLst>
          </p:cNvPr>
          <p:cNvCxnSpPr>
            <a:cxnSpLocks/>
          </p:cNvCxnSpPr>
          <p:nvPr userDrawn="1"/>
        </p:nvCxnSpPr>
        <p:spPr>
          <a:xfrm>
            <a:off x="5283993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8C38A4-5DB3-7F42-8F69-BEE62127E4DD}"/>
              </a:ext>
            </a:extLst>
          </p:cNvPr>
          <p:cNvCxnSpPr>
            <a:cxnSpLocks/>
          </p:cNvCxnSpPr>
          <p:nvPr userDrawn="1"/>
        </p:nvCxnSpPr>
        <p:spPr>
          <a:xfrm>
            <a:off x="6727031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8E3D9F-B934-114C-AD73-8E92FF9CB025}"/>
              </a:ext>
            </a:extLst>
          </p:cNvPr>
          <p:cNvCxnSpPr>
            <a:cxnSpLocks/>
          </p:cNvCxnSpPr>
          <p:nvPr userDrawn="1"/>
        </p:nvCxnSpPr>
        <p:spPr>
          <a:xfrm>
            <a:off x="4562475" y="1732758"/>
            <a:ext cx="0" cy="1618257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30C9E37-B9FE-0F42-B76C-6E186674CF14}"/>
              </a:ext>
            </a:extLst>
          </p:cNvPr>
          <p:cNvSpPr/>
          <p:nvPr userDrawn="1"/>
        </p:nvSpPr>
        <p:spPr>
          <a:xfrm>
            <a:off x="3876675" y="1430609"/>
            <a:ext cx="137160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700" i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CA10D2-95E2-C548-B241-ADD6FA609B2D}"/>
              </a:ext>
            </a:extLst>
          </p:cNvPr>
          <p:cNvSpPr/>
          <p:nvPr userDrawn="1"/>
        </p:nvSpPr>
        <p:spPr>
          <a:xfrm>
            <a:off x="269079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800" i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EDC0C-BF79-9247-8C59-72F49284B7F1}"/>
              </a:ext>
            </a:extLst>
          </p:cNvPr>
          <p:cNvSpPr/>
          <p:nvPr userDrawn="1"/>
        </p:nvSpPr>
        <p:spPr>
          <a:xfrm>
            <a:off x="6041231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222FDD-37C5-874F-B0FB-DC01939B746B}"/>
              </a:ext>
            </a:extLst>
          </p:cNvPr>
          <p:cNvSpPr/>
          <p:nvPr userDrawn="1"/>
        </p:nvSpPr>
        <p:spPr>
          <a:xfrm>
            <a:off x="1712117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70BB1F-C180-E241-999F-5159168E3AB2}"/>
              </a:ext>
            </a:extLst>
          </p:cNvPr>
          <p:cNvSpPr/>
          <p:nvPr userDrawn="1"/>
        </p:nvSpPr>
        <p:spPr>
          <a:xfrm>
            <a:off x="3173609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6A555-418A-F246-BECF-87BD8BF403E0}"/>
              </a:ext>
            </a:extLst>
          </p:cNvPr>
          <p:cNvSpPr/>
          <p:nvPr userDrawn="1"/>
        </p:nvSpPr>
        <p:spPr>
          <a:xfrm>
            <a:off x="4598193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B422DF-FB66-5347-9CA5-0A6ABE5575A6}"/>
              </a:ext>
            </a:extLst>
          </p:cNvPr>
          <p:cNvSpPr/>
          <p:nvPr userDrawn="1"/>
        </p:nvSpPr>
        <p:spPr>
          <a:xfrm>
            <a:off x="7484271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4A02377-76B4-CE4A-9605-AADDCDDA9A70}"/>
              </a:ext>
            </a:extLst>
          </p:cNvPr>
          <p:cNvSpPr/>
          <p:nvPr userDrawn="1"/>
        </p:nvSpPr>
        <p:spPr>
          <a:xfrm>
            <a:off x="907576" y="1983931"/>
            <a:ext cx="7308376" cy="249766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C3176-E04A-704F-9946-5117FA2DDAA8}"/>
              </a:ext>
            </a:extLst>
          </p:cNvPr>
          <p:cNvCxnSpPr>
            <a:cxnSpLocks/>
          </p:cNvCxnSpPr>
          <p:nvPr userDrawn="1"/>
        </p:nvCxnSpPr>
        <p:spPr>
          <a:xfrm>
            <a:off x="2397917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F63343-0F10-A944-8401-4B5A164DF19C}"/>
              </a:ext>
            </a:extLst>
          </p:cNvPr>
          <p:cNvCxnSpPr>
            <a:cxnSpLocks/>
          </p:cNvCxnSpPr>
          <p:nvPr userDrawn="1"/>
        </p:nvCxnSpPr>
        <p:spPr>
          <a:xfrm>
            <a:off x="3859409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502309-6D68-024F-A888-317FD4D8D711}"/>
              </a:ext>
            </a:extLst>
          </p:cNvPr>
          <p:cNvCxnSpPr>
            <a:cxnSpLocks/>
          </p:cNvCxnSpPr>
          <p:nvPr userDrawn="1"/>
        </p:nvCxnSpPr>
        <p:spPr>
          <a:xfrm>
            <a:off x="5283993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C284CC-6CE7-3448-B393-82C337C07389}"/>
              </a:ext>
            </a:extLst>
          </p:cNvPr>
          <p:cNvCxnSpPr>
            <a:cxnSpLocks/>
          </p:cNvCxnSpPr>
          <p:nvPr userDrawn="1"/>
        </p:nvCxnSpPr>
        <p:spPr>
          <a:xfrm>
            <a:off x="6727031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3C5FBC-F6C1-624B-8EDE-991E5D69275F}"/>
              </a:ext>
            </a:extLst>
          </p:cNvPr>
          <p:cNvSpPr/>
          <p:nvPr userDrawn="1"/>
        </p:nvSpPr>
        <p:spPr>
          <a:xfrm>
            <a:off x="269079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76BA32-E630-D749-A400-0EBDAD25157D}"/>
              </a:ext>
            </a:extLst>
          </p:cNvPr>
          <p:cNvSpPr/>
          <p:nvPr userDrawn="1"/>
        </p:nvSpPr>
        <p:spPr>
          <a:xfrm>
            <a:off x="6041231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1D29C1-5F9D-FD41-8F12-28A5FA03BE64}"/>
              </a:ext>
            </a:extLst>
          </p:cNvPr>
          <p:cNvSpPr/>
          <p:nvPr userDrawn="1"/>
        </p:nvSpPr>
        <p:spPr>
          <a:xfrm>
            <a:off x="1712117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E8CAB2-F6C9-9344-9E7B-84908FFD33E1}"/>
              </a:ext>
            </a:extLst>
          </p:cNvPr>
          <p:cNvSpPr/>
          <p:nvPr userDrawn="1"/>
        </p:nvSpPr>
        <p:spPr>
          <a:xfrm>
            <a:off x="3173609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D62A20-EDAB-4041-9FEA-4A6CCB891A76}"/>
              </a:ext>
            </a:extLst>
          </p:cNvPr>
          <p:cNvSpPr/>
          <p:nvPr userDrawn="1"/>
        </p:nvSpPr>
        <p:spPr>
          <a:xfrm>
            <a:off x="4598193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CA0A66-64DD-7842-8EA3-24BB6146FDA9}"/>
              </a:ext>
            </a:extLst>
          </p:cNvPr>
          <p:cNvSpPr/>
          <p:nvPr userDrawn="1"/>
        </p:nvSpPr>
        <p:spPr>
          <a:xfrm>
            <a:off x="7484271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5F48AB-C0AD-D048-A68E-91B6D97E4BA4}"/>
              </a:ext>
            </a:extLst>
          </p:cNvPr>
          <p:cNvGrpSpPr/>
          <p:nvPr userDrawn="1"/>
        </p:nvGrpSpPr>
        <p:grpSpPr>
          <a:xfrm>
            <a:off x="4242435" y="723028"/>
            <a:ext cx="640080" cy="640080"/>
            <a:chOff x="4243624" y="656353"/>
            <a:chExt cx="640080" cy="64008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2B5F933-6C07-3440-A0E1-69303C8437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Graphic 11">
              <a:extLst>
                <a:ext uri="{FF2B5EF4-FFF2-40B4-BE49-F238E27FC236}">
                  <a16:creationId xmlns:a16="http://schemas.microsoft.com/office/drawing/2014/main" id="{38E4480D-34D0-D14E-9E95-C1D96CC2CB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2A8039-CA81-174F-88E9-1E04AC287FF6}"/>
              </a:ext>
            </a:extLst>
          </p:cNvPr>
          <p:cNvGrpSpPr/>
          <p:nvPr userDrawn="1"/>
        </p:nvGrpSpPr>
        <p:grpSpPr>
          <a:xfrm>
            <a:off x="3539369" y="2075578"/>
            <a:ext cx="640080" cy="640080"/>
            <a:chOff x="4243624" y="656353"/>
            <a:chExt cx="640080" cy="64008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B1FAA66-40C2-FA4D-9861-A670FB9E20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Graphic 11">
              <a:extLst>
                <a:ext uri="{FF2B5EF4-FFF2-40B4-BE49-F238E27FC236}">
                  <a16:creationId xmlns:a16="http://schemas.microsoft.com/office/drawing/2014/main" id="{A00F4B55-B70E-5444-A1F3-54D8708EE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16DDE80-589F-2D4E-ACDB-71C06D045BC2}"/>
              </a:ext>
            </a:extLst>
          </p:cNvPr>
          <p:cNvGrpSpPr/>
          <p:nvPr userDrawn="1"/>
        </p:nvGrpSpPr>
        <p:grpSpPr>
          <a:xfrm>
            <a:off x="634839" y="2075578"/>
            <a:ext cx="640080" cy="640080"/>
            <a:chOff x="4243624" y="656353"/>
            <a:chExt cx="640080" cy="6400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02D7C77-0B94-234D-B81C-344D19024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64797636-B313-434A-B11E-6B4BE4216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B27C9F0-DC95-1642-A622-1198BB7542BD}"/>
              </a:ext>
            </a:extLst>
          </p:cNvPr>
          <p:cNvGrpSpPr/>
          <p:nvPr userDrawn="1"/>
        </p:nvGrpSpPr>
        <p:grpSpPr>
          <a:xfrm>
            <a:off x="2077877" y="2075578"/>
            <a:ext cx="640080" cy="640080"/>
            <a:chOff x="4243624" y="656353"/>
            <a:chExt cx="640080" cy="64008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0CB51CB-74F7-D54B-8C9B-9BEFFD312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Graphic 11">
              <a:extLst>
                <a:ext uri="{FF2B5EF4-FFF2-40B4-BE49-F238E27FC236}">
                  <a16:creationId xmlns:a16="http://schemas.microsoft.com/office/drawing/2014/main" id="{0757571A-1DE2-F348-A948-9B54E96C0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BE41FB1-D516-4B4F-BE72-89A27108FC24}"/>
              </a:ext>
            </a:extLst>
          </p:cNvPr>
          <p:cNvGrpSpPr/>
          <p:nvPr userDrawn="1"/>
        </p:nvGrpSpPr>
        <p:grpSpPr>
          <a:xfrm>
            <a:off x="7850031" y="2075578"/>
            <a:ext cx="640080" cy="640080"/>
            <a:chOff x="4243624" y="656353"/>
            <a:chExt cx="640080" cy="6400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264332D-928D-F646-9FD3-AA595A58C5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Graphic 11">
              <a:extLst>
                <a:ext uri="{FF2B5EF4-FFF2-40B4-BE49-F238E27FC236}">
                  <a16:creationId xmlns:a16="http://schemas.microsoft.com/office/drawing/2014/main" id="{F6BFCB76-7DF8-1049-BE91-2C060E946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20F577E-5020-874E-84B0-DBED96A48BEB}"/>
              </a:ext>
            </a:extLst>
          </p:cNvPr>
          <p:cNvGrpSpPr/>
          <p:nvPr userDrawn="1"/>
        </p:nvGrpSpPr>
        <p:grpSpPr>
          <a:xfrm>
            <a:off x="4963953" y="2075578"/>
            <a:ext cx="640080" cy="640080"/>
            <a:chOff x="4243624" y="656353"/>
            <a:chExt cx="640080" cy="64008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8644C68-96EA-0541-9E12-92349C444B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Graphic 11">
              <a:extLst>
                <a:ext uri="{FF2B5EF4-FFF2-40B4-BE49-F238E27FC236}">
                  <a16:creationId xmlns:a16="http://schemas.microsoft.com/office/drawing/2014/main" id="{A7AC9006-2B98-7F44-839A-48686CA9BC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6B09030-FFB8-4844-BF98-F10280FB4D35}"/>
              </a:ext>
            </a:extLst>
          </p:cNvPr>
          <p:cNvGrpSpPr/>
          <p:nvPr userDrawn="1"/>
        </p:nvGrpSpPr>
        <p:grpSpPr>
          <a:xfrm>
            <a:off x="6406991" y="2075578"/>
            <a:ext cx="640080" cy="640080"/>
            <a:chOff x="4243624" y="656353"/>
            <a:chExt cx="640080" cy="64008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4876CD1-764C-B647-80FC-7EE0212A8F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Graphic 11">
              <a:extLst>
                <a:ext uri="{FF2B5EF4-FFF2-40B4-BE49-F238E27FC236}">
                  <a16:creationId xmlns:a16="http://schemas.microsoft.com/office/drawing/2014/main" id="{790BD232-4327-864E-8E29-5825D04F92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96733DA-3CB7-5E46-96D8-110E0F6365C4}"/>
              </a:ext>
            </a:extLst>
          </p:cNvPr>
          <p:cNvGrpSpPr/>
          <p:nvPr userDrawn="1"/>
        </p:nvGrpSpPr>
        <p:grpSpPr>
          <a:xfrm>
            <a:off x="3539369" y="3447178"/>
            <a:ext cx="640080" cy="640080"/>
            <a:chOff x="4243624" y="656353"/>
            <a:chExt cx="640080" cy="64008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6DCBAB1-8AE5-1943-A579-28499178F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Graphic 11">
              <a:extLst>
                <a:ext uri="{FF2B5EF4-FFF2-40B4-BE49-F238E27FC236}">
                  <a16:creationId xmlns:a16="http://schemas.microsoft.com/office/drawing/2014/main" id="{41C04BD4-93AC-B740-885F-B11D4591A2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5FE985-5D92-CC48-96BC-4FF175A26BD4}"/>
              </a:ext>
            </a:extLst>
          </p:cNvPr>
          <p:cNvGrpSpPr/>
          <p:nvPr userDrawn="1"/>
        </p:nvGrpSpPr>
        <p:grpSpPr>
          <a:xfrm>
            <a:off x="634839" y="3447178"/>
            <a:ext cx="640080" cy="640080"/>
            <a:chOff x="4243624" y="656353"/>
            <a:chExt cx="640080" cy="64008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A113BB8-9615-F84D-A7B7-F7E8579A0C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Graphic 11">
              <a:extLst>
                <a:ext uri="{FF2B5EF4-FFF2-40B4-BE49-F238E27FC236}">
                  <a16:creationId xmlns:a16="http://schemas.microsoft.com/office/drawing/2014/main" id="{A4A2F667-F3D6-8249-821F-FAA7029AF4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695C4F-38D0-1049-A0AB-91E3219F1129}"/>
              </a:ext>
            </a:extLst>
          </p:cNvPr>
          <p:cNvGrpSpPr/>
          <p:nvPr userDrawn="1"/>
        </p:nvGrpSpPr>
        <p:grpSpPr>
          <a:xfrm>
            <a:off x="2077877" y="3447178"/>
            <a:ext cx="640080" cy="640080"/>
            <a:chOff x="4243624" y="656353"/>
            <a:chExt cx="640080" cy="64008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E12F901-5416-8148-BB16-FA16FFED05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Graphic 11">
              <a:extLst>
                <a:ext uri="{FF2B5EF4-FFF2-40B4-BE49-F238E27FC236}">
                  <a16:creationId xmlns:a16="http://schemas.microsoft.com/office/drawing/2014/main" id="{3B44EE68-D9AF-EE48-8573-0D9F9FB3C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740595-E811-864C-986D-D4C0D34047F1}"/>
              </a:ext>
            </a:extLst>
          </p:cNvPr>
          <p:cNvGrpSpPr/>
          <p:nvPr userDrawn="1"/>
        </p:nvGrpSpPr>
        <p:grpSpPr>
          <a:xfrm>
            <a:off x="7850031" y="3447178"/>
            <a:ext cx="640080" cy="640080"/>
            <a:chOff x="4243624" y="656353"/>
            <a:chExt cx="640080" cy="64008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9A3CC05-F813-B74D-8951-14357ADF7A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Graphic 11">
              <a:extLst>
                <a:ext uri="{FF2B5EF4-FFF2-40B4-BE49-F238E27FC236}">
                  <a16:creationId xmlns:a16="http://schemas.microsoft.com/office/drawing/2014/main" id="{39247C19-159D-5247-8E2A-71FD7D001A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ACC394F-9DC4-964B-930E-3026AAF7DAA2}"/>
              </a:ext>
            </a:extLst>
          </p:cNvPr>
          <p:cNvGrpSpPr/>
          <p:nvPr userDrawn="1"/>
        </p:nvGrpSpPr>
        <p:grpSpPr>
          <a:xfrm>
            <a:off x="4963953" y="3447178"/>
            <a:ext cx="640080" cy="640080"/>
            <a:chOff x="4243624" y="656353"/>
            <a:chExt cx="640080" cy="64008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67F606D-8AF0-7C44-BB6E-E1AA23535F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Graphic 11">
              <a:extLst>
                <a:ext uri="{FF2B5EF4-FFF2-40B4-BE49-F238E27FC236}">
                  <a16:creationId xmlns:a16="http://schemas.microsoft.com/office/drawing/2014/main" id="{BD6BD840-00CE-D64C-8438-A35B319B2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94C6643-6BBC-5949-8EF3-0DD1737934CC}"/>
              </a:ext>
            </a:extLst>
          </p:cNvPr>
          <p:cNvGrpSpPr/>
          <p:nvPr userDrawn="1"/>
        </p:nvGrpSpPr>
        <p:grpSpPr>
          <a:xfrm>
            <a:off x="6406991" y="3447178"/>
            <a:ext cx="640080" cy="640080"/>
            <a:chOff x="4243624" y="656353"/>
            <a:chExt cx="640080" cy="64008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B44A684-4ABA-2845-8DAC-B16711E176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Graphic 11">
              <a:extLst>
                <a:ext uri="{FF2B5EF4-FFF2-40B4-BE49-F238E27FC236}">
                  <a16:creationId xmlns:a16="http://schemas.microsoft.com/office/drawing/2014/main" id="{42CCB901-D147-384D-8391-E9C9E99623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1253EEEA-98F9-F24E-8B3C-831AC642B61D}"/>
              </a:ext>
            </a:extLst>
          </p:cNvPr>
          <p:cNvSpPr>
            <a:spLocks noGrp="1" noChangeAspect="1"/>
          </p:cNvSpPr>
          <p:nvPr userDrawn="1">
            <p:ph type="pic" sz="quarter" idx="10" hasCustomPrompt="1"/>
          </p:nvPr>
        </p:nvSpPr>
        <p:spPr>
          <a:xfrm>
            <a:off x="4242435" y="72302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21B5CDD9-8045-274C-8F62-44946AEECA33}"/>
              </a:ext>
            </a:extLst>
          </p:cNvPr>
          <p:cNvSpPr>
            <a:spLocks noGrp="1" noChangeAspect="1"/>
          </p:cNvSpPr>
          <p:nvPr userDrawn="1">
            <p:ph type="pic" sz="quarter" idx="11" hasCustomPrompt="1"/>
          </p:nvPr>
        </p:nvSpPr>
        <p:spPr>
          <a:xfrm>
            <a:off x="634839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FE7A2F59-B470-3446-B582-477764DC3F83}"/>
              </a:ext>
            </a:extLst>
          </p:cNvPr>
          <p:cNvSpPr>
            <a:spLocks noGrp="1" noChangeAspect="1"/>
          </p:cNvSpPr>
          <p:nvPr userDrawn="1">
            <p:ph type="pic" sz="quarter" idx="12" hasCustomPrompt="1"/>
          </p:nvPr>
        </p:nvSpPr>
        <p:spPr>
          <a:xfrm>
            <a:off x="2077877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5179DF51-3BD2-EC45-816E-2082313D0DFD}"/>
              </a:ext>
            </a:extLst>
          </p:cNvPr>
          <p:cNvSpPr>
            <a:spLocks noGrp="1" noChangeAspect="1"/>
          </p:cNvSpPr>
          <p:nvPr userDrawn="1">
            <p:ph type="pic" sz="quarter" idx="13" hasCustomPrompt="1"/>
          </p:nvPr>
        </p:nvSpPr>
        <p:spPr>
          <a:xfrm>
            <a:off x="3539369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BA521378-3E48-A749-9448-87F4BBDF9F69}"/>
              </a:ext>
            </a:extLst>
          </p:cNvPr>
          <p:cNvSpPr>
            <a:spLocks noGrp="1" noChangeAspect="1"/>
          </p:cNvSpPr>
          <p:nvPr userDrawn="1">
            <p:ph type="pic" sz="quarter" idx="14" hasCustomPrompt="1"/>
          </p:nvPr>
        </p:nvSpPr>
        <p:spPr>
          <a:xfrm>
            <a:off x="4963953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03FCD8E7-DDD4-6149-B6EA-E6A08C78DDD8}"/>
              </a:ext>
            </a:extLst>
          </p:cNvPr>
          <p:cNvSpPr>
            <a:spLocks noGrp="1" noChangeAspect="1"/>
          </p:cNvSpPr>
          <p:nvPr userDrawn="1">
            <p:ph type="pic" sz="quarter" idx="15" hasCustomPrompt="1"/>
          </p:nvPr>
        </p:nvSpPr>
        <p:spPr>
          <a:xfrm>
            <a:off x="6406991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A4DF7954-FC0E-B943-872C-2BF92A21AF0D}"/>
              </a:ext>
            </a:extLst>
          </p:cNvPr>
          <p:cNvSpPr>
            <a:spLocks noGrp="1" noChangeAspect="1"/>
          </p:cNvSpPr>
          <p:nvPr userDrawn="1">
            <p:ph type="pic" sz="quarter" idx="16" hasCustomPrompt="1"/>
          </p:nvPr>
        </p:nvSpPr>
        <p:spPr>
          <a:xfrm>
            <a:off x="7850031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0445D38C-F717-4D4A-A975-1F5D122D1E8E}"/>
              </a:ext>
            </a:extLst>
          </p:cNvPr>
          <p:cNvSpPr>
            <a:spLocks noGrp="1" noChangeAspect="1"/>
          </p:cNvSpPr>
          <p:nvPr userDrawn="1">
            <p:ph type="pic" sz="quarter" idx="17" hasCustomPrompt="1"/>
          </p:nvPr>
        </p:nvSpPr>
        <p:spPr>
          <a:xfrm>
            <a:off x="634839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47923A8E-9E66-7F4D-8781-CCBF0F113522}"/>
              </a:ext>
            </a:extLst>
          </p:cNvPr>
          <p:cNvSpPr>
            <a:spLocks noGrp="1" noChangeAspect="1"/>
          </p:cNvSpPr>
          <p:nvPr userDrawn="1">
            <p:ph type="pic" sz="quarter" idx="18" hasCustomPrompt="1"/>
          </p:nvPr>
        </p:nvSpPr>
        <p:spPr>
          <a:xfrm>
            <a:off x="2077877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A807AAB4-7D38-8749-A3A8-9DC774C71408}"/>
              </a:ext>
            </a:extLst>
          </p:cNvPr>
          <p:cNvSpPr>
            <a:spLocks noGrp="1" noChangeAspect="1"/>
          </p:cNvSpPr>
          <p:nvPr userDrawn="1">
            <p:ph type="pic" sz="quarter" idx="19" hasCustomPrompt="1"/>
          </p:nvPr>
        </p:nvSpPr>
        <p:spPr>
          <a:xfrm>
            <a:off x="3539369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A35E9005-8BE0-4C4F-B7DD-CC86B7D2A870}"/>
              </a:ext>
            </a:extLst>
          </p:cNvPr>
          <p:cNvSpPr>
            <a:spLocks noGrp="1" noChangeAspect="1"/>
          </p:cNvSpPr>
          <p:nvPr userDrawn="1">
            <p:ph type="pic" sz="quarter" idx="20" hasCustomPrompt="1"/>
          </p:nvPr>
        </p:nvSpPr>
        <p:spPr>
          <a:xfrm>
            <a:off x="4963953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2F590A45-CA68-B941-B458-96CDCDD6857D}"/>
              </a:ext>
            </a:extLst>
          </p:cNvPr>
          <p:cNvSpPr>
            <a:spLocks noGrp="1" noChangeAspect="1"/>
          </p:cNvSpPr>
          <p:nvPr userDrawn="1">
            <p:ph type="pic" sz="quarter" idx="21" hasCustomPrompt="1"/>
          </p:nvPr>
        </p:nvSpPr>
        <p:spPr>
          <a:xfrm>
            <a:off x="6406991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0" name="Picture Placeholder 67">
            <a:extLst>
              <a:ext uri="{FF2B5EF4-FFF2-40B4-BE49-F238E27FC236}">
                <a16:creationId xmlns:a16="http://schemas.microsoft.com/office/drawing/2014/main" id="{9D18AC67-CAF4-8445-BA90-C8CBB4B6E904}"/>
              </a:ext>
            </a:extLst>
          </p:cNvPr>
          <p:cNvSpPr>
            <a:spLocks noGrp="1" noChangeAspect="1"/>
          </p:cNvSpPr>
          <p:nvPr userDrawn="1">
            <p:ph type="pic" sz="quarter" idx="22" hasCustomPrompt="1"/>
          </p:nvPr>
        </p:nvSpPr>
        <p:spPr>
          <a:xfrm>
            <a:off x="7850031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C02D659B-EDAA-AF44-83C8-D458AB70B4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76674" y="1430609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29E3ABCE-1905-054D-AE33-B99DB271A1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73609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EF9639B7-3A62-A34A-8C27-1FC8AA9DCF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12117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AE43484-C007-CD45-887E-8EDA1B42A3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9079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45E222CC-2B87-E44D-982E-FB34E0E2DB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84271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3819E673-5616-2149-9AE3-3292F0F2BC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41231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3" name="Text Placeholder 83">
            <a:extLst>
              <a:ext uri="{FF2B5EF4-FFF2-40B4-BE49-F238E27FC236}">
                <a16:creationId xmlns:a16="http://schemas.microsoft.com/office/drawing/2014/main" id="{8F554C34-9BBF-A541-89D9-97E54C89F9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98193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4" name="Text Placeholder 83">
            <a:extLst>
              <a:ext uri="{FF2B5EF4-FFF2-40B4-BE49-F238E27FC236}">
                <a16:creationId xmlns:a16="http://schemas.microsoft.com/office/drawing/2014/main" id="{E7FD17CB-F4DF-5F49-9995-51FE74116D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73609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5" name="Text Placeholder 83">
            <a:extLst>
              <a:ext uri="{FF2B5EF4-FFF2-40B4-BE49-F238E27FC236}">
                <a16:creationId xmlns:a16="http://schemas.microsoft.com/office/drawing/2014/main" id="{B7BC876C-A31A-CA4D-8AAE-4BA8556B4E5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712117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6" name="Text Placeholder 83">
            <a:extLst>
              <a:ext uri="{FF2B5EF4-FFF2-40B4-BE49-F238E27FC236}">
                <a16:creationId xmlns:a16="http://schemas.microsoft.com/office/drawing/2014/main" id="{5742E852-9D95-2748-9828-9B786742A78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69079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7" name="Text Placeholder 83">
            <a:extLst>
              <a:ext uri="{FF2B5EF4-FFF2-40B4-BE49-F238E27FC236}">
                <a16:creationId xmlns:a16="http://schemas.microsoft.com/office/drawing/2014/main" id="{B67AA0B1-8F0C-5846-A67D-EFAC1FC6B3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84271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8" name="Text Placeholder 83">
            <a:extLst>
              <a:ext uri="{FF2B5EF4-FFF2-40B4-BE49-F238E27FC236}">
                <a16:creationId xmlns:a16="http://schemas.microsoft.com/office/drawing/2014/main" id="{B55F96C8-C0D9-F542-A9A6-B8A7B7023E1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41231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9" name="Text Placeholder 83">
            <a:extLst>
              <a:ext uri="{FF2B5EF4-FFF2-40B4-BE49-F238E27FC236}">
                <a16:creationId xmlns:a16="http://schemas.microsoft.com/office/drawing/2014/main" id="{78431463-4631-F443-8913-B0705CC2A0E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598193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30209035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7F9D7D-4DBE-A14F-AD81-567BE16C29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339" y="1283413"/>
            <a:ext cx="4166656" cy="290127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14572A-F8DA-B445-8F76-F9ACF540CA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7546" y="933450"/>
            <a:ext cx="4162695" cy="350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000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 dirty="0"/>
              <a:t>Click to add text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9B914D0-B34A-164F-801B-ECC3FC81FF9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89798" y="1283413"/>
            <a:ext cx="4166656" cy="290127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0F9718D-FF43-4347-8243-4083BC2ECDB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690005" y="933450"/>
            <a:ext cx="4162695" cy="350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000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33460AB-24AC-6C4E-82CC-A8C5D193E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5737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DB9B4E4-BFD7-5947-A10A-2DFC2156CD6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7" y="900378"/>
            <a:ext cx="4284454" cy="354439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4pPr>
            <a:lvl5pPr marL="688975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1A857E-3A8C-0F47-8766-21EF708CB324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4572000" y="900378"/>
            <a:ext cx="4284663" cy="3544887"/>
          </a:xfrm>
          <a:prstGeom prst="rect">
            <a:avLst/>
          </a:prstGeom>
        </p:spPr>
        <p:txBody>
          <a:bodyPr/>
          <a:lstStyle>
            <a:lvl1pPr algn="ctr">
              <a:defRPr sz="1800"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icon to add visual content 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D6A0684-132F-EA40-99F9-7250FDE3B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6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95732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2CCD20B-9D2C-A14B-AB10-A1D174CDC8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103918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0853F-17FF-CF4B-B109-05FE4080C7ED}"/>
              </a:ext>
            </a:extLst>
          </p:cNvPr>
          <p:cNvCxnSpPr/>
          <p:nvPr userDrawn="1"/>
        </p:nvCxnSpPr>
        <p:spPr>
          <a:xfrm>
            <a:off x="3119105" y="1167097"/>
            <a:ext cx="0" cy="3239803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5D4A41-C112-B14F-819C-90777051EEB1}"/>
              </a:ext>
            </a:extLst>
          </p:cNvPr>
          <p:cNvCxnSpPr/>
          <p:nvPr userDrawn="1"/>
        </p:nvCxnSpPr>
        <p:spPr>
          <a:xfrm>
            <a:off x="6039587" y="1167097"/>
            <a:ext cx="0" cy="3239803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655AE43-B2D1-6241-81E2-F5ACBA14F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C856B65-CEF7-2248-90B4-3C5ED22AF9F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87537" y="1552732"/>
            <a:ext cx="2752536" cy="2854168"/>
          </a:xfrm>
          <a:prstGeom prst="rect">
            <a:avLst/>
          </a:prstGeom>
        </p:spPr>
        <p:txBody>
          <a:bodyPr anchor="t"/>
          <a:lstStyle>
            <a:lvl1pPr marL="120650" indent="-120650"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0D65DD3-5FCE-C244-AFB4-907F2A522FF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195727" y="1552732"/>
            <a:ext cx="2752536" cy="2854168"/>
          </a:xfrm>
          <a:prstGeom prst="rect">
            <a:avLst/>
          </a:prstGeom>
        </p:spPr>
        <p:txBody>
          <a:bodyPr anchor="t"/>
          <a:lstStyle>
            <a:lvl1pPr marL="12065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534E609-D384-F444-9CA7-21A82D42A3C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03918" y="1552732"/>
            <a:ext cx="2752536" cy="2854168"/>
          </a:xfrm>
          <a:prstGeom prst="rect">
            <a:avLst/>
          </a:prstGeom>
        </p:spPr>
        <p:txBody>
          <a:bodyPr anchor="t"/>
          <a:lstStyle>
            <a:lvl1pPr marL="12065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9899781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98396" y="2827205"/>
            <a:ext cx="8568906" cy="295322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8396" y="1177903"/>
            <a:ext cx="4166448" cy="295322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ACFD88-AF70-8249-A510-E82F636415C9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298396" y="1511102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4625" indent="-174625">
              <a:spcBef>
                <a:spcPts val="1000"/>
              </a:spcBef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1pPr>
            <a:lvl2pPr marL="342900" indent="-114300">
              <a:spcBef>
                <a:spcPts val="500"/>
              </a:spcBef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2pPr>
            <a:lvl3pPr marL="512763" indent="-112713">
              <a:spcBef>
                <a:spcPts val="200"/>
              </a:spcBef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3pPr>
            <a:lvl4pPr marL="685800" indent="-114300">
              <a:spcBef>
                <a:spcPts val="200"/>
              </a:spcBef>
              <a:defRPr sz="1100"/>
            </a:lvl4pPr>
            <a:lvl5pPr marL="857250" indent="-114300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2"/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006" y="1177903"/>
            <a:ext cx="4166448" cy="295322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4690006" y="1511102"/>
            <a:ext cx="4166448" cy="1169783"/>
          </a:xfrm>
          <a:prstGeom prst="rect">
            <a:avLst/>
          </a:prstGeom>
        </p:spPr>
        <p:txBody>
          <a:bodyPr/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298395" y="3166093"/>
            <a:ext cx="8568907" cy="124080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2"/>
            <a:endParaRPr lang="en-US" dirty="0"/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5D445D5-F95E-0D4B-A1F3-2F8875855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75331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98396" y="2827205"/>
            <a:ext cx="4166448" cy="295322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8396" y="1177903"/>
            <a:ext cx="4166448" cy="295322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006" y="1177903"/>
            <a:ext cx="4166448" cy="295322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B168D0B-DE5F-9741-BECB-30DAE4463D1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690006" y="2827205"/>
            <a:ext cx="4166448" cy="295322"/>
          </a:xfrm>
          <a:prstGeom prst="rect">
            <a:avLst/>
          </a:prstGeom>
          <a:solidFill>
            <a:schemeClr val="accent3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4690006" y="1511102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298396" y="3166093"/>
            <a:ext cx="4166448" cy="1240807"/>
          </a:xfrm>
          <a:prstGeom prst="rect">
            <a:avLst/>
          </a:prstGeom>
        </p:spPr>
        <p:txBody>
          <a:bodyPr/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2"/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53D7A5A-AF27-D848-8B02-4FDEEE6D49BC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4690006" y="3166093"/>
            <a:ext cx="4166448" cy="1240807"/>
          </a:xfrm>
          <a:prstGeom prst="rect">
            <a:avLst/>
          </a:prstGeom>
        </p:spPr>
        <p:txBody>
          <a:bodyPr/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00050" indent="-17145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400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0"/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FBB9B97-9F33-BF40-A363-D7EE7ED79A5E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298396" y="1511101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01C0D9B6-7D8A-0944-B948-691B37BEA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8284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3C96CC7-5220-1D4C-844C-81E2F6ECEFA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37426" y="1075182"/>
            <a:ext cx="2020824" cy="3401568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D27E3C1-22E5-6D46-AAF6-C9A20BCCDC5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831328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532BFC33-E028-EC4D-927F-9A20A6B3CD6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67390" y="1075182"/>
            <a:ext cx="2020824" cy="3401568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2A271686-1945-9447-BF2D-0388A3D3840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661292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6C0DC0B-7EA6-624D-998E-97D8FE6A837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2798" y="1075182"/>
            <a:ext cx="2020824" cy="340156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66455418-CCA2-3D4F-93F8-24EE60A3637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266700" y="1425268"/>
            <a:ext cx="2026922" cy="304713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99149417-1319-C649-AC4A-7E41C1FEC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00B67C2-572F-D641-B534-A84F2E9B2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D337B7-ABFC-024D-B139-17A476FBFBAE}"/>
              </a:ext>
            </a:extLst>
          </p:cNvPr>
          <p:cNvSpPr/>
          <p:nvPr userDrawn="1"/>
        </p:nvSpPr>
        <p:spPr>
          <a:xfrm>
            <a:off x="2461007" y="1072252"/>
            <a:ext cx="2023399" cy="34001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DF2D05A9-F2EA-DC47-8ADD-55EB6FDA54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61007" y="1075182"/>
            <a:ext cx="2020824" cy="3401568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51FAD33-FDC2-2047-9DB8-51BBAFE597D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61007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5082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2" name="Text Placeholder 29">
            <a:extLst>
              <a:ext uri="{FF2B5EF4-FFF2-40B4-BE49-F238E27FC236}">
                <a16:creationId xmlns:a16="http://schemas.microsoft.com/office/drawing/2014/main" id="{FC7D0908-8125-E94B-8CB6-312DDE6E23D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5481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29">
            <a:extLst>
              <a:ext uri="{FF2B5EF4-FFF2-40B4-BE49-F238E27FC236}">
                <a16:creationId xmlns:a16="http://schemas.microsoft.com/office/drawing/2014/main" id="{50E86878-F16F-5843-9652-323A631DE1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84262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4" name="Text Placeholder 29">
            <a:extLst>
              <a:ext uri="{FF2B5EF4-FFF2-40B4-BE49-F238E27FC236}">
                <a16:creationId xmlns:a16="http://schemas.microsoft.com/office/drawing/2014/main" id="{1D0E07CA-0980-AB46-B8BF-7022361347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6700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E8547F32-18C7-B043-9507-345C40101B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43044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6" name="Picture Placeholder 39">
            <a:extLst>
              <a:ext uri="{FF2B5EF4-FFF2-40B4-BE49-F238E27FC236}">
                <a16:creationId xmlns:a16="http://schemas.microsoft.com/office/drawing/2014/main" id="{E7376D01-B4B4-7649-922C-517BE86874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5" t="704" b="1"/>
          <a:stretch/>
        </p:blipFill>
        <p:spPr>
          <a:xfrm>
            <a:off x="7263084" y="1141772"/>
            <a:ext cx="1601368" cy="253846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972E0E2-63F5-5341-BCB6-A221C90071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251" t="914" r="66340" b="567"/>
          <a:stretch/>
        </p:blipFill>
        <p:spPr>
          <a:xfrm>
            <a:off x="6743044" y="1143701"/>
            <a:ext cx="842151" cy="253373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7D3708F-18EE-8D4A-BC17-04BECF0EF31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939460" y="1142022"/>
            <a:ext cx="1607429" cy="2542427"/>
          </a:xfrm>
          <a:prstGeom prst="rect">
            <a:avLst/>
          </a:prstGeom>
        </p:spPr>
      </p:pic>
      <p:pic>
        <p:nvPicPr>
          <p:cNvPr id="59" name="Picture 5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78BCA02D-F3E2-9B43-AD10-582346EE34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0434" t="211" r="70942" b="-1"/>
          <a:stretch/>
        </p:blipFill>
        <p:spPr>
          <a:xfrm>
            <a:off x="2425481" y="1141772"/>
            <a:ext cx="842152" cy="2539361"/>
          </a:xfrm>
          <a:prstGeom prst="rect">
            <a:avLst/>
          </a:prstGeom>
        </p:spPr>
      </p:pic>
      <p:pic>
        <p:nvPicPr>
          <p:cNvPr id="60" name="Picture Placeholder 33">
            <a:extLst>
              <a:ext uri="{FF2B5EF4-FFF2-40B4-BE49-F238E27FC236}">
                <a16:creationId xmlns:a16="http://schemas.microsoft.com/office/drawing/2014/main" id="{299EB0AB-F23E-7C4E-8089-7DDFA9BD04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307" r="490" b="-1"/>
          <a:stretch/>
        </p:blipFill>
        <p:spPr>
          <a:xfrm>
            <a:off x="711778" y="1141772"/>
            <a:ext cx="1676330" cy="2544724"/>
          </a:xfrm>
          <a:prstGeom prst="rect">
            <a:avLst/>
          </a:prstGeom>
        </p:spPr>
      </p:pic>
      <p:pic>
        <p:nvPicPr>
          <p:cNvPr id="61" name="Picture 6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55F82F7-32C4-B048-BFCF-18C4B0CE58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t="535" r="535"/>
          <a:stretch/>
        </p:blipFill>
        <p:spPr>
          <a:xfrm>
            <a:off x="266700" y="1141772"/>
            <a:ext cx="839758" cy="2544724"/>
          </a:xfrm>
          <a:prstGeom prst="rect">
            <a:avLst/>
          </a:prstGeom>
        </p:spPr>
      </p:pic>
      <p:pic>
        <p:nvPicPr>
          <p:cNvPr id="62" name="Picture Placeholder 37">
            <a:extLst>
              <a:ext uri="{FF2B5EF4-FFF2-40B4-BE49-F238E27FC236}">
                <a16:creationId xmlns:a16="http://schemas.microsoft.com/office/drawing/2014/main" id="{F67F9DDE-AFB2-2B41-8669-A4D85BDA570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5054002" y="1143701"/>
            <a:ext cx="1651668" cy="253550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3B09EA3-ABA0-744B-AECE-823BB93D3268}"/>
              </a:ext>
            </a:extLst>
          </p:cNvPr>
          <p:cNvPicPr>
            <a:picLocks/>
          </p:cNvPicPr>
          <p:nvPr userDrawn="1"/>
        </p:nvPicPr>
        <p:blipFill rotWithShape="1">
          <a:blip r:embed="rId9"/>
          <a:srcRect l="42764" t="246" r="6122" b="186"/>
          <a:stretch/>
        </p:blipFill>
        <p:spPr>
          <a:xfrm>
            <a:off x="4584262" y="1141772"/>
            <a:ext cx="841248" cy="2533734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9234B23-563A-3D40-B231-C7E272EDD43F}"/>
              </a:ext>
            </a:extLst>
          </p:cNvPr>
          <p:cNvSpPr/>
          <p:nvPr userDrawn="1"/>
        </p:nvSpPr>
        <p:spPr>
          <a:xfrm>
            <a:off x="2425481" y="3639108"/>
            <a:ext cx="2121408" cy="914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A978C8C-4606-CB41-8EC6-508BC370086D}"/>
              </a:ext>
            </a:extLst>
          </p:cNvPr>
          <p:cNvSpPr/>
          <p:nvPr userDrawn="1"/>
        </p:nvSpPr>
        <p:spPr>
          <a:xfrm>
            <a:off x="4584262" y="3639108"/>
            <a:ext cx="2121408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 dirty="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748F369-7E39-544B-AE0A-72169F0805B4}"/>
              </a:ext>
            </a:extLst>
          </p:cNvPr>
          <p:cNvSpPr/>
          <p:nvPr userDrawn="1"/>
        </p:nvSpPr>
        <p:spPr>
          <a:xfrm>
            <a:off x="6743044" y="3639108"/>
            <a:ext cx="2121408" cy="9144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3B47E63-5D2B-994A-A313-F7FF63D01A4A}"/>
              </a:ext>
            </a:extLst>
          </p:cNvPr>
          <p:cNvSpPr/>
          <p:nvPr userDrawn="1"/>
        </p:nvSpPr>
        <p:spPr>
          <a:xfrm>
            <a:off x="266700" y="3639108"/>
            <a:ext cx="2121408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 dirty="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8" name="Picture Placeholder 3">
            <a:extLst>
              <a:ext uri="{FF2B5EF4-FFF2-40B4-BE49-F238E27FC236}">
                <a16:creationId xmlns:a16="http://schemas.microsoft.com/office/drawing/2014/main" id="{90E80010-9784-024E-AA30-A1B1623710C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4584262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69" name="Picture Placeholder 3">
            <a:extLst>
              <a:ext uri="{FF2B5EF4-FFF2-40B4-BE49-F238E27FC236}">
                <a16:creationId xmlns:a16="http://schemas.microsoft.com/office/drawing/2014/main" id="{87FA8EB7-92F9-0645-9DA9-9CA1DBAA55F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3044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70" name="Picture Placeholder 3">
            <a:extLst>
              <a:ext uri="{FF2B5EF4-FFF2-40B4-BE49-F238E27FC236}">
                <a16:creationId xmlns:a16="http://schemas.microsoft.com/office/drawing/2014/main" id="{F3FE57DD-148C-DA49-BF9E-1A57601FABC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2425481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71" name="Picture Placeholder 3">
            <a:extLst>
              <a:ext uri="{FF2B5EF4-FFF2-40B4-BE49-F238E27FC236}">
                <a16:creationId xmlns:a16="http://schemas.microsoft.com/office/drawing/2014/main" id="{21F53B32-25A9-A64C-98B5-AC4C423E2F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266700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35472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C26A81D1-99EE-D342-80DE-CE0E346E5E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3697" r="61435" b="10766"/>
          <a:stretch/>
        </p:blipFill>
        <p:spPr>
          <a:xfrm>
            <a:off x="6876239" y="1592600"/>
            <a:ext cx="2267760" cy="150876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0199A8-E610-6C40-8141-0BF434411D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231" t="668" r="3725" b="2420"/>
          <a:stretch/>
        </p:blipFill>
        <p:spPr>
          <a:xfrm>
            <a:off x="4571997" y="1592600"/>
            <a:ext cx="2267712" cy="15087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216911-FB39-1D40-98FE-F4BB03DAB2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607" t="1487" r="1490" b="1787"/>
          <a:stretch/>
        </p:blipFill>
        <p:spPr>
          <a:xfrm>
            <a:off x="4571998" y="39120"/>
            <a:ext cx="2267712" cy="1515798"/>
          </a:xfrm>
          <a:prstGeom prst="rect">
            <a:avLst/>
          </a:prstGeom>
        </p:spPr>
      </p:pic>
      <p:pic>
        <p:nvPicPr>
          <p:cNvPr id="20" name="Picture 19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ECA15B4D-4A2F-1C41-BF71-0575092937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1" r="17420" b="2371"/>
          <a:stretch/>
        </p:blipFill>
        <p:spPr>
          <a:xfrm>
            <a:off x="4572000" y="3143860"/>
            <a:ext cx="2267758" cy="150876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4005053" cy="88791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287546" y="1148556"/>
            <a:ext cx="4005052" cy="304244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1800" dirty="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pic>
        <p:nvPicPr>
          <p:cNvPr id="15" name="Picture Placeholder 43">
            <a:extLst>
              <a:ext uri="{FF2B5EF4-FFF2-40B4-BE49-F238E27FC236}">
                <a16:creationId xmlns:a16="http://schemas.microsoft.com/office/drawing/2014/main" id="{DB2AAFDB-C46E-164B-99C4-A36388CEAB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6239" y="39120"/>
            <a:ext cx="2267759" cy="1515798"/>
          </a:xfrm>
          <a:prstGeom prst="rect">
            <a:avLst/>
          </a:prstGeom>
        </p:spPr>
      </p:pic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7" name="Picture 2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0ECED5C0-D8B1-4A4D-A3A1-B95932A186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r="4152" b="2237"/>
          <a:stretch/>
        </p:blipFill>
        <p:spPr>
          <a:xfrm>
            <a:off x="6877424" y="3143860"/>
            <a:ext cx="2265388" cy="1508760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4587F6D2-C5BE-EF4D-A429-5037DA1C0C6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972270" y="1699988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C1B8F0C-0697-2047-9A4F-10FE36D103A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68006" y="3251248"/>
            <a:ext cx="2075698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E4179F2-0BFB-CC40-91F3-129C75E9F3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668005" y="15002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9221DF1-85B3-474B-A9B7-E02F31C2103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76239" y="39120"/>
            <a:ext cx="2267761" cy="151579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6A5CCB92-7B24-BF47-B257-9C459ADACF5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6877424" y="3143860"/>
            <a:ext cx="2267761" cy="150876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BA4F945A-DA04-604C-B487-55CCBF4E539D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571948" y="1591491"/>
            <a:ext cx="2267761" cy="150876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05186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01499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19">
            <a:extLst>
              <a:ext uri="{FF2B5EF4-FFF2-40B4-BE49-F238E27FC236}">
                <a16:creationId xmlns:a16="http://schemas.microsoft.com/office/drawing/2014/main" id="{4F175E74-BAFD-5448-97CD-A29A05C54E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60"/>
          <a:stretch/>
        </p:blipFill>
        <p:spPr>
          <a:xfrm>
            <a:off x="6876235" y="3143929"/>
            <a:ext cx="2267761" cy="15086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4C3170A-BDAC-CD43-8A0A-960B1F5CD8ED}"/>
              </a:ext>
            </a:extLst>
          </p:cNvPr>
          <p:cNvSpPr/>
          <p:nvPr userDrawn="1"/>
        </p:nvSpPr>
        <p:spPr>
          <a:xfrm>
            <a:off x="4571999" y="3143859"/>
            <a:ext cx="2267759" cy="150876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Placeholder 15">
            <a:extLst>
              <a:ext uri="{FF2B5EF4-FFF2-40B4-BE49-F238E27FC236}">
                <a16:creationId xmlns:a16="http://schemas.microsoft.com/office/drawing/2014/main" id="{56E20203-00D4-D448-8FA6-7BAB1676C6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464"/>
          <a:stretch/>
        </p:blipFill>
        <p:spPr>
          <a:xfrm>
            <a:off x="4572000" y="1591496"/>
            <a:ext cx="2267761" cy="150876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87A0DC1-3AF1-4F49-9139-7779EB826D8C}"/>
              </a:ext>
            </a:extLst>
          </p:cNvPr>
          <p:cNvSpPr/>
          <p:nvPr userDrawn="1"/>
        </p:nvSpPr>
        <p:spPr>
          <a:xfrm>
            <a:off x="6876240" y="1591490"/>
            <a:ext cx="2267759" cy="150876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Placeholder 11">
            <a:extLst>
              <a:ext uri="{FF2B5EF4-FFF2-40B4-BE49-F238E27FC236}">
                <a16:creationId xmlns:a16="http://schemas.microsoft.com/office/drawing/2014/main" id="{B71455F8-897C-2E4F-8F04-4B9D87E6CE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2333" r="2334" b="-128"/>
          <a:stretch/>
        </p:blipFill>
        <p:spPr>
          <a:xfrm>
            <a:off x="6876239" y="41098"/>
            <a:ext cx="2267761" cy="151381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4005053" cy="88791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287546" y="1148556"/>
            <a:ext cx="4005052" cy="3042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600" dirty="0"/>
            </a:lvl4pPr>
            <a:lvl5pPr>
              <a:defRPr lang="en-US" sz="1600" dirty="0"/>
            </a:lvl5pPr>
          </a:lstStyle>
          <a:p>
            <a:pPr marL="0" lvl="0" indent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78CFC3-5D8D-FF48-B92F-234CED59291C}"/>
              </a:ext>
            </a:extLst>
          </p:cNvPr>
          <p:cNvSpPr/>
          <p:nvPr userDrawn="1"/>
        </p:nvSpPr>
        <p:spPr>
          <a:xfrm>
            <a:off x="4571999" y="39120"/>
            <a:ext cx="2267759" cy="15157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0009D01-E784-7940-9433-7787157B28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972270" y="1702397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65E2BC70-C993-7948-93D5-A605975A49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68029" y="325476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742007F0-84C9-AF45-8377-8360D6C186D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668028" y="15002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B5A49D-6C8B-9848-BCFC-67FB92C8A7B6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6876235" y="3143788"/>
            <a:ext cx="2267761" cy="150869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C7BB4615-9821-934F-A145-72E41384C051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572000" y="1591491"/>
            <a:ext cx="2267761" cy="150875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C602B7B9-B3ED-A249-99C0-709FBCC2162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76238" y="39120"/>
            <a:ext cx="2267761" cy="151579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30645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2EDCF7D-9269-AA4E-9E5E-747A6D311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18414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3CCD4CA-6D90-9848-A904-57579E893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544897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72BA-80A0-084C-8D77-BD786CD6CD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935874"/>
            <a:ext cx="6438248" cy="931426"/>
          </a:xfrm>
        </p:spPr>
        <p:txBody>
          <a:bodyPr anchor="b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E0F6A47-6FCF-2D45-8749-73DE73FEAC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546" y="2867300"/>
            <a:ext cx="6438248" cy="3403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16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FC96775-B94D-464E-985A-D996A2423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65146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40326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5EBAD76-79B4-B24A-A3B8-64F088119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1615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A98224A-A606-0940-AAA5-115D6EA5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A5E92E6-DAB9-7244-A329-56AAC4FDC3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338" y="923020"/>
            <a:ext cx="8569325" cy="3483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80538892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4480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4B36BC7-8B75-BA47-9787-5E536ADC8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D501B10-55DF-614B-B761-F203A01BC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87545" y="1011554"/>
            <a:ext cx="8568907" cy="3395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14092986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 userDrawn="1"/>
        </p:nvSpPr>
        <p:spPr>
          <a:xfrm>
            <a:off x="4572000" y="0"/>
            <a:ext cx="4572000" cy="4702629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3"/>
            <a:ext cx="3968605" cy="926379"/>
          </a:xfrm>
        </p:spPr>
        <p:txBody>
          <a:bodyPr anchor="t"/>
          <a:lstStyle>
            <a:lvl1pPr>
              <a:defRPr>
                <a:solidFill>
                  <a:srgbClr val="0088D0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0718C526-12AA-2C44-880E-5AA773E61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73775D3-73E3-5A4A-9F2B-35707D56A1E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87546" y="1077683"/>
            <a:ext cx="3951188" cy="3200974"/>
          </a:xfr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77947070-1902-C34A-B363-7AFB1DCEB3D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47185" y="274421"/>
            <a:ext cx="2817312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2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6A845606-4C09-7B47-91AE-7D6055144D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11103" y="274424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E456185D-FF19-8541-A068-B5DD062C2BE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847185" y="631037"/>
            <a:ext cx="2817312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624D225B-9F04-714D-AFF8-F149729D74B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847184" y="1158307"/>
            <a:ext cx="2817313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08EFE069-4171-7244-B877-AFFD789EEB0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14917" y="1158308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E084C68E-CF7B-324C-87D6-F4823074796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847184" y="1514923"/>
            <a:ext cx="2817313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CB8D0F78-50C4-F543-85FF-5BA65DE2A34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847183" y="2040021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82832329-63A7-BF45-B050-766E70E968B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14917" y="2040021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9CB38CAF-FA73-6C49-BE7B-46CA8F390F4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847183" y="2396637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C96EC02E-5ABF-854A-B653-AADDB48C566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847183" y="2921735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8">
            <a:extLst>
              <a:ext uri="{FF2B5EF4-FFF2-40B4-BE49-F238E27FC236}">
                <a16:creationId xmlns:a16="http://schemas.microsoft.com/office/drawing/2014/main" id="{C77E619A-6B1D-3E4E-A2EF-17185F85FA2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11103" y="2921735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D58CA01A-723C-4046-9758-E6D93FF9B69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847183" y="3278351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B50C03F9-CEA7-0C43-81D4-6673168D986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847183" y="3803449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1" name="Text Placeholder 8">
            <a:extLst>
              <a:ext uri="{FF2B5EF4-FFF2-40B4-BE49-F238E27FC236}">
                <a16:creationId xmlns:a16="http://schemas.microsoft.com/office/drawing/2014/main" id="{F043B21C-F56F-C64E-956F-1915E3F9039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14917" y="3803450"/>
            <a:ext cx="672478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 dirty="0"/>
              <a:t>05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91E7CAC7-0962-7643-9283-7380AF6F074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847183" y="4160065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C512AA8-C01C-3F41-B49B-C4C3580BD86C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927987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2D12588-8A5D-334B-8F94-8D2D02EAD531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046273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27D1026-758A-494E-AFEA-83D3CE9B1CAB}"/>
              </a:ext>
            </a:extLst>
          </p:cNvPr>
          <p:cNvCxnSpPr>
            <a:cxnSpLocks/>
          </p:cNvCxnSpPr>
          <p:nvPr userDrawn="1"/>
        </p:nvCxnSpPr>
        <p:spPr>
          <a:xfrm>
            <a:off x="5767290" y="21645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39C2D25-61EE-5346-B40A-89CD93341643}"/>
              </a:ext>
            </a:extLst>
          </p:cNvPr>
          <p:cNvCxnSpPr>
            <a:cxnSpLocks/>
          </p:cNvCxnSpPr>
          <p:nvPr userDrawn="1"/>
        </p:nvCxnSpPr>
        <p:spPr>
          <a:xfrm>
            <a:off x="5767290" y="1282845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5EC1DF7-360B-CE41-BB7A-CD718A64DD07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98960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6413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ABCD22AB-6F7C-1C47-8F78-ED2F31A4F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72032" y="0"/>
            <a:ext cx="3171968" cy="4702627"/>
          </a:xfrm>
          <a:prstGeom prst="rect">
            <a:avLst/>
          </a:prstGeom>
        </p:spPr>
      </p:pic>
      <p:pic>
        <p:nvPicPr>
          <p:cNvPr id="29" name="Picture 28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55F80DF2-2C7A-8E42-9978-D60FFA22FC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291" r="66084" b="433"/>
          <a:stretch/>
        </p:blipFill>
        <p:spPr>
          <a:xfrm>
            <a:off x="4585033" y="0"/>
            <a:ext cx="1898882" cy="47026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278" y="153484"/>
            <a:ext cx="4135967" cy="513266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25360" y="1033120"/>
            <a:ext cx="2817312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89278" y="1033123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25360" y="1389736"/>
            <a:ext cx="2817312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125359" y="1917006"/>
            <a:ext cx="2817313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293092" y="1917007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25359" y="2273622"/>
            <a:ext cx="2817313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25358" y="2798720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93092" y="2798720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125358" y="3155336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5358" y="3680434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89278" y="3680434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125358" y="4037050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A4D451-F160-0F47-8F77-06A32516BBA7}"/>
              </a:ext>
            </a:extLst>
          </p:cNvPr>
          <p:cNvCxnSpPr>
            <a:cxnSpLocks/>
          </p:cNvCxnSpPr>
          <p:nvPr userDrawn="1"/>
        </p:nvCxnSpPr>
        <p:spPr>
          <a:xfrm>
            <a:off x="1045465" y="3804972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9463EF-9D7C-0A4A-8389-C22E191F91D0}"/>
              </a:ext>
            </a:extLst>
          </p:cNvPr>
          <p:cNvCxnSpPr>
            <a:cxnSpLocks/>
          </p:cNvCxnSpPr>
          <p:nvPr userDrawn="1"/>
        </p:nvCxnSpPr>
        <p:spPr>
          <a:xfrm>
            <a:off x="1045465" y="2923258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FE1D40C-E2A7-824A-859A-4B83D68B8D7B}"/>
              </a:ext>
            </a:extLst>
          </p:cNvPr>
          <p:cNvCxnSpPr>
            <a:cxnSpLocks/>
          </p:cNvCxnSpPr>
          <p:nvPr userDrawn="1"/>
        </p:nvCxnSpPr>
        <p:spPr>
          <a:xfrm>
            <a:off x="1045465" y="2041544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BCE3CD-1BFB-664F-969A-D6E734ADFE88}"/>
              </a:ext>
            </a:extLst>
          </p:cNvPr>
          <p:cNvCxnSpPr>
            <a:cxnSpLocks/>
          </p:cNvCxnSpPr>
          <p:nvPr userDrawn="1"/>
        </p:nvCxnSpPr>
        <p:spPr>
          <a:xfrm>
            <a:off x="1045465" y="11576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7480F62-FC4A-E547-9A0D-5EADFD641734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4585032" y="-1"/>
            <a:ext cx="4558968" cy="470262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C37045EF-07B4-1745-BF2C-8B00E0B3C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74662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5CF604-34C9-BA49-8682-AE83E66FF0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18" t="1215"/>
          <a:stretch/>
        </p:blipFill>
        <p:spPr>
          <a:xfrm>
            <a:off x="-1" y="-4573"/>
            <a:ext cx="3301609" cy="4706747"/>
          </a:xfrm>
          <a:prstGeom prst="rect">
            <a:avLst/>
          </a:prstGeom>
        </p:spPr>
      </p:pic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9A5F0A93-DDA2-CA43-87E6-674F563C46E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3301609" cy="4698058"/>
          </a:xfrm>
          <a:prstGeom prst="rect">
            <a:avLst/>
          </a:prstGeom>
        </p:spPr>
        <p:txBody>
          <a:bodyPr lIns="548640" tIns="1554480" rIns="548640" anchor="t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40A7247D-8C2F-114A-A640-A6AF30C5E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839" y="1924753"/>
            <a:ext cx="2740661" cy="8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FB5FDDB-EAF4-5E4A-B3B3-F8B563BC4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D9FBCD83-D776-ED41-BB3E-499EB816E78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45618" y="274421"/>
            <a:ext cx="3878704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2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6" name="Text Placeholder 8">
            <a:extLst>
              <a:ext uri="{FF2B5EF4-FFF2-40B4-BE49-F238E27FC236}">
                <a16:creationId xmlns:a16="http://schemas.microsoft.com/office/drawing/2014/main" id="{746F1190-CD47-3D40-95D9-E2DA169CCCA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09536" y="274424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97" name="Text Placeholder 4">
            <a:extLst>
              <a:ext uri="{FF2B5EF4-FFF2-40B4-BE49-F238E27FC236}">
                <a16:creationId xmlns:a16="http://schemas.microsoft.com/office/drawing/2014/main" id="{20F73A88-34AE-CC4C-B195-1BD1596AD4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645618" y="631037"/>
            <a:ext cx="387870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98" name="Text Placeholder 4">
            <a:extLst>
              <a:ext uri="{FF2B5EF4-FFF2-40B4-BE49-F238E27FC236}">
                <a16:creationId xmlns:a16="http://schemas.microsoft.com/office/drawing/2014/main" id="{85B07419-8644-D144-89A6-579DC545BED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645617" y="1158307"/>
            <a:ext cx="3878706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9" name="Text Placeholder 8">
            <a:extLst>
              <a:ext uri="{FF2B5EF4-FFF2-40B4-BE49-F238E27FC236}">
                <a16:creationId xmlns:a16="http://schemas.microsoft.com/office/drawing/2014/main" id="{60AE02EE-0700-FB4F-B004-7ACEF807D93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813350" y="1158308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100" name="Text Placeholder 4">
            <a:extLst>
              <a:ext uri="{FF2B5EF4-FFF2-40B4-BE49-F238E27FC236}">
                <a16:creationId xmlns:a16="http://schemas.microsoft.com/office/drawing/2014/main" id="{240B4B18-80DB-0344-91D5-EB540AA4090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645617" y="1514923"/>
            <a:ext cx="3878706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01" name="Text Placeholder 4">
            <a:extLst>
              <a:ext uri="{FF2B5EF4-FFF2-40B4-BE49-F238E27FC236}">
                <a16:creationId xmlns:a16="http://schemas.microsoft.com/office/drawing/2014/main" id="{018994FB-CFAE-1544-9E61-EBC346C999A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645615" y="2040021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2" name="Text Placeholder 8">
            <a:extLst>
              <a:ext uri="{FF2B5EF4-FFF2-40B4-BE49-F238E27FC236}">
                <a16:creationId xmlns:a16="http://schemas.microsoft.com/office/drawing/2014/main" id="{56CC4A48-ED46-BB4B-9F5E-903CC0D308F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813350" y="2040021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103" name="Text Placeholder 4">
            <a:extLst>
              <a:ext uri="{FF2B5EF4-FFF2-40B4-BE49-F238E27FC236}">
                <a16:creationId xmlns:a16="http://schemas.microsoft.com/office/drawing/2014/main" id="{FB13F24D-D9F9-B84E-8AFD-006D838E841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645615" y="2396637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04" name="Text Placeholder 4">
            <a:extLst>
              <a:ext uri="{FF2B5EF4-FFF2-40B4-BE49-F238E27FC236}">
                <a16:creationId xmlns:a16="http://schemas.microsoft.com/office/drawing/2014/main" id="{CADDF6AF-0465-4548-B678-4242216F64B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645615" y="2921735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5" name="Text Placeholder 8">
            <a:extLst>
              <a:ext uri="{FF2B5EF4-FFF2-40B4-BE49-F238E27FC236}">
                <a16:creationId xmlns:a16="http://schemas.microsoft.com/office/drawing/2014/main" id="{B47F2F2E-2976-644A-8E7E-FDEF0198E97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09536" y="2921735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49969AFC-945B-5540-B9B8-BF4145575ED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645615" y="3278351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07" name="Text Placeholder 4">
            <a:extLst>
              <a:ext uri="{FF2B5EF4-FFF2-40B4-BE49-F238E27FC236}">
                <a16:creationId xmlns:a16="http://schemas.microsoft.com/office/drawing/2014/main" id="{C8F6B19D-EC29-FF44-941F-D028E53581F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45615" y="3803449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8" name="Text Placeholder 8">
            <a:extLst>
              <a:ext uri="{FF2B5EF4-FFF2-40B4-BE49-F238E27FC236}">
                <a16:creationId xmlns:a16="http://schemas.microsoft.com/office/drawing/2014/main" id="{77745609-E787-014D-B431-531C78E0397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813350" y="3803450"/>
            <a:ext cx="672478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 dirty="0"/>
              <a:t>05</a:t>
            </a:r>
          </a:p>
        </p:txBody>
      </p:sp>
      <p:sp>
        <p:nvSpPr>
          <p:cNvPr id="109" name="Text Placeholder 4">
            <a:extLst>
              <a:ext uri="{FF2B5EF4-FFF2-40B4-BE49-F238E27FC236}">
                <a16:creationId xmlns:a16="http://schemas.microsoft.com/office/drawing/2014/main" id="{96C1DC25-FF23-D847-9B98-4D2463A82B3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645615" y="4160065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8106641-6D9B-D941-956A-24431AC9E58E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927987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66C5349-0268-9445-8AAE-E015F0A89D04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046273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F1B7D15-356F-ED44-8303-D76701C665A7}"/>
              </a:ext>
            </a:extLst>
          </p:cNvPr>
          <p:cNvCxnSpPr>
            <a:cxnSpLocks/>
          </p:cNvCxnSpPr>
          <p:nvPr userDrawn="1"/>
        </p:nvCxnSpPr>
        <p:spPr>
          <a:xfrm>
            <a:off x="4565723" y="21645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A24C4B8-73F5-FF4B-B189-A27E47E442D9}"/>
              </a:ext>
            </a:extLst>
          </p:cNvPr>
          <p:cNvCxnSpPr>
            <a:cxnSpLocks/>
          </p:cNvCxnSpPr>
          <p:nvPr userDrawn="1"/>
        </p:nvCxnSpPr>
        <p:spPr>
          <a:xfrm>
            <a:off x="4565723" y="1282845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5BAB988-18E7-C442-91F6-E73ED40F7B5A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98960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77060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474A75-975C-C14B-A0BF-25D004BB6B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935874"/>
            <a:ext cx="6438248" cy="931426"/>
          </a:xfrm>
        </p:spPr>
        <p:txBody>
          <a:bodyPr anchor="b"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4C856CF-5711-BC49-87A2-F530B5D1F8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546" y="2867300"/>
            <a:ext cx="6438248" cy="3403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16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CD12DACD-8D0B-FF4C-ABCE-7D5781547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137322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5660721" cy="51326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5660721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6" y="1167097"/>
            <a:ext cx="2752536" cy="353163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95732" y="1167097"/>
            <a:ext cx="2752536" cy="353163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BB2F8D-794C-D348-B4A7-45821D24A1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104275" y="-695"/>
            <a:ext cx="3039368" cy="4699425"/>
          </a:xfrm>
          <a:prstGeom prst="rect">
            <a:avLst/>
          </a:prstGeom>
        </p:spPr>
      </p:pic>
      <p:pic>
        <p:nvPicPr>
          <p:cNvPr id="12" name="Picture Placeholder 18">
            <a:extLst>
              <a:ext uri="{FF2B5EF4-FFF2-40B4-BE49-F238E27FC236}">
                <a16:creationId xmlns:a16="http://schemas.microsoft.com/office/drawing/2014/main" id="{9331E0C1-D574-7E4D-9A61-CF3767AA08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349383" y="591"/>
            <a:ext cx="1794618" cy="4696851"/>
          </a:xfrm>
          <a:prstGeom prst="rect">
            <a:avLst/>
          </a:prstGeom>
        </p:spPr>
      </p:pic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66BE86B-E2A9-5A43-88C4-4CDADA11936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103919" y="-695"/>
            <a:ext cx="3040082" cy="470011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13973274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D1F5A-540A-B449-841D-25E5770F4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DFFBBA-7440-884E-A9E4-91EDB21555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294A0C0-53A2-754C-99C3-99016F35DB85}"/>
              </a:ext>
            </a:extLst>
          </p:cNvPr>
          <p:cNvSpPr/>
          <p:nvPr userDrawn="1"/>
        </p:nvSpPr>
        <p:spPr>
          <a:xfrm>
            <a:off x="907576" y="3351015"/>
            <a:ext cx="7308376" cy="249766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AC3795-AFA1-A340-8E77-572AA6BA595C}"/>
              </a:ext>
            </a:extLst>
          </p:cNvPr>
          <p:cNvCxnSpPr>
            <a:cxnSpLocks/>
          </p:cNvCxnSpPr>
          <p:nvPr userDrawn="1"/>
        </p:nvCxnSpPr>
        <p:spPr>
          <a:xfrm>
            <a:off x="2397917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EC7E0C-CB52-3347-B33E-E02474308BBD}"/>
              </a:ext>
            </a:extLst>
          </p:cNvPr>
          <p:cNvCxnSpPr>
            <a:cxnSpLocks/>
          </p:cNvCxnSpPr>
          <p:nvPr userDrawn="1"/>
        </p:nvCxnSpPr>
        <p:spPr>
          <a:xfrm>
            <a:off x="3859409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7B49D8-EDBB-5F4D-B638-F41121EABDBA}"/>
              </a:ext>
            </a:extLst>
          </p:cNvPr>
          <p:cNvCxnSpPr>
            <a:cxnSpLocks/>
          </p:cNvCxnSpPr>
          <p:nvPr userDrawn="1"/>
        </p:nvCxnSpPr>
        <p:spPr>
          <a:xfrm>
            <a:off x="5283993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31E869-DE20-1846-AFFB-92FB1D850DD9}"/>
              </a:ext>
            </a:extLst>
          </p:cNvPr>
          <p:cNvCxnSpPr>
            <a:cxnSpLocks/>
          </p:cNvCxnSpPr>
          <p:nvPr userDrawn="1"/>
        </p:nvCxnSpPr>
        <p:spPr>
          <a:xfrm>
            <a:off x="6727031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FEE37B-458D-004F-B07C-AB1F960070D5}"/>
              </a:ext>
            </a:extLst>
          </p:cNvPr>
          <p:cNvCxnSpPr>
            <a:cxnSpLocks/>
          </p:cNvCxnSpPr>
          <p:nvPr userDrawn="1"/>
        </p:nvCxnSpPr>
        <p:spPr>
          <a:xfrm>
            <a:off x="4562475" y="1732758"/>
            <a:ext cx="0" cy="1618257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46C6AE-7347-5D45-9A60-008D59B3BC10}"/>
              </a:ext>
            </a:extLst>
          </p:cNvPr>
          <p:cNvSpPr/>
          <p:nvPr userDrawn="1"/>
        </p:nvSpPr>
        <p:spPr>
          <a:xfrm>
            <a:off x="3876675" y="1430609"/>
            <a:ext cx="137160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700" i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2B28FF-E0EF-0448-B466-93DCA3A9807C}"/>
              </a:ext>
            </a:extLst>
          </p:cNvPr>
          <p:cNvSpPr/>
          <p:nvPr userDrawn="1"/>
        </p:nvSpPr>
        <p:spPr>
          <a:xfrm>
            <a:off x="269079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800" i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BC5F5-B047-6F4A-BF9E-EE228737AB80}"/>
              </a:ext>
            </a:extLst>
          </p:cNvPr>
          <p:cNvSpPr/>
          <p:nvPr userDrawn="1"/>
        </p:nvSpPr>
        <p:spPr>
          <a:xfrm>
            <a:off x="6041231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401DBB-BB82-2644-8632-09455EF43AF5}"/>
              </a:ext>
            </a:extLst>
          </p:cNvPr>
          <p:cNvSpPr/>
          <p:nvPr userDrawn="1"/>
        </p:nvSpPr>
        <p:spPr>
          <a:xfrm>
            <a:off x="1712117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80D166-9082-FF4A-B16E-8DFBBA79A0B3}"/>
              </a:ext>
            </a:extLst>
          </p:cNvPr>
          <p:cNvSpPr/>
          <p:nvPr userDrawn="1"/>
        </p:nvSpPr>
        <p:spPr>
          <a:xfrm>
            <a:off x="3173609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FD7A6F-0BF9-B048-861A-8C79DB22C80A}"/>
              </a:ext>
            </a:extLst>
          </p:cNvPr>
          <p:cNvSpPr/>
          <p:nvPr userDrawn="1"/>
        </p:nvSpPr>
        <p:spPr>
          <a:xfrm>
            <a:off x="4598193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BD103D-907F-8040-9477-73BC400E544B}"/>
              </a:ext>
            </a:extLst>
          </p:cNvPr>
          <p:cNvSpPr/>
          <p:nvPr userDrawn="1"/>
        </p:nvSpPr>
        <p:spPr>
          <a:xfrm>
            <a:off x="7484271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8C3E80F-FA49-BE48-ABE1-DF7C6AECC0E0}"/>
              </a:ext>
            </a:extLst>
          </p:cNvPr>
          <p:cNvSpPr/>
          <p:nvPr userDrawn="1"/>
        </p:nvSpPr>
        <p:spPr>
          <a:xfrm>
            <a:off x="907576" y="1983931"/>
            <a:ext cx="7308376" cy="249766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385E08-16DE-5847-966B-F39FAC019DE3}"/>
              </a:ext>
            </a:extLst>
          </p:cNvPr>
          <p:cNvCxnSpPr>
            <a:cxnSpLocks/>
          </p:cNvCxnSpPr>
          <p:nvPr userDrawn="1"/>
        </p:nvCxnSpPr>
        <p:spPr>
          <a:xfrm>
            <a:off x="2397917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385725-9166-9842-9302-16E1E81B3F03}"/>
              </a:ext>
            </a:extLst>
          </p:cNvPr>
          <p:cNvCxnSpPr>
            <a:cxnSpLocks/>
          </p:cNvCxnSpPr>
          <p:nvPr userDrawn="1"/>
        </p:nvCxnSpPr>
        <p:spPr>
          <a:xfrm>
            <a:off x="3859409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B39BA6-1B2E-D049-B42E-9742D9CE1F69}"/>
              </a:ext>
            </a:extLst>
          </p:cNvPr>
          <p:cNvCxnSpPr>
            <a:cxnSpLocks/>
          </p:cNvCxnSpPr>
          <p:nvPr userDrawn="1"/>
        </p:nvCxnSpPr>
        <p:spPr>
          <a:xfrm>
            <a:off x="5283993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BD6B99-A235-E448-A516-A252EE77D341}"/>
              </a:ext>
            </a:extLst>
          </p:cNvPr>
          <p:cNvCxnSpPr>
            <a:cxnSpLocks/>
          </p:cNvCxnSpPr>
          <p:nvPr userDrawn="1"/>
        </p:nvCxnSpPr>
        <p:spPr>
          <a:xfrm>
            <a:off x="6727031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7EEF870-3D1D-2C45-9588-9EE6E40753E0}"/>
              </a:ext>
            </a:extLst>
          </p:cNvPr>
          <p:cNvSpPr/>
          <p:nvPr userDrawn="1"/>
        </p:nvSpPr>
        <p:spPr>
          <a:xfrm>
            <a:off x="269079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843575-5468-A543-A98D-14499E84B382}"/>
              </a:ext>
            </a:extLst>
          </p:cNvPr>
          <p:cNvSpPr/>
          <p:nvPr userDrawn="1"/>
        </p:nvSpPr>
        <p:spPr>
          <a:xfrm>
            <a:off x="6041231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538AE7-812A-194E-BEF8-5E8D10C01557}"/>
              </a:ext>
            </a:extLst>
          </p:cNvPr>
          <p:cNvSpPr/>
          <p:nvPr userDrawn="1"/>
        </p:nvSpPr>
        <p:spPr>
          <a:xfrm>
            <a:off x="1712117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7EB88F-619A-B64B-A890-7A9D02EADD88}"/>
              </a:ext>
            </a:extLst>
          </p:cNvPr>
          <p:cNvSpPr/>
          <p:nvPr userDrawn="1"/>
        </p:nvSpPr>
        <p:spPr>
          <a:xfrm>
            <a:off x="3173609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FB7492-0DDF-9F42-99F6-3FAC53DBC27C}"/>
              </a:ext>
            </a:extLst>
          </p:cNvPr>
          <p:cNvSpPr/>
          <p:nvPr userDrawn="1"/>
        </p:nvSpPr>
        <p:spPr>
          <a:xfrm>
            <a:off x="4598193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C6BA25-0D62-A740-A54F-9B9AF8C833D6}"/>
              </a:ext>
            </a:extLst>
          </p:cNvPr>
          <p:cNvSpPr/>
          <p:nvPr userDrawn="1"/>
        </p:nvSpPr>
        <p:spPr>
          <a:xfrm>
            <a:off x="7484271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FF7242-274F-B44B-A7E5-86577B8E441B}"/>
              </a:ext>
            </a:extLst>
          </p:cNvPr>
          <p:cNvGrpSpPr/>
          <p:nvPr userDrawn="1"/>
        </p:nvGrpSpPr>
        <p:grpSpPr>
          <a:xfrm>
            <a:off x="4242435" y="723028"/>
            <a:ext cx="640080" cy="640080"/>
            <a:chOff x="4243624" y="656353"/>
            <a:chExt cx="640080" cy="6400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282B30E-C82D-6D47-A82E-A5DC1BAD03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id="{EFC937D1-D238-EB4A-A5C0-6FF2B6EFC3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2D69A8-B2C2-5F49-80CE-CF44860B1F29}"/>
              </a:ext>
            </a:extLst>
          </p:cNvPr>
          <p:cNvGrpSpPr/>
          <p:nvPr userDrawn="1"/>
        </p:nvGrpSpPr>
        <p:grpSpPr>
          <a:xfrm>
            <a:off x="3539369" y="2075578"/>
            <a:ext cx="640080" cy="640080"/>
            <a:chOff x="4243624" y="656353"/>
            <a:chExt cx="640080" cy="64008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24AA2AB-2C86-4E4B-92FE-8ED78BDEF7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Graphic 11">
              <a:extLst>
                <a:ext uri="{FF2B5EF4-FFF2-40B4-BE49-F238E27FC236}">
                  <a16:creationId xmlns:a16="http://schemas.microsoft.com/office/drawing/2014/main" id="{42D8839E-E4BB-5941-898C-524A7CF88E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74FD05-29C5-A649-B891-CBCEDA7985B0}"/>
              </a:ext>
            </a:extLst>
          </p:cNvPr>
          <p:cNvGrpSpPr/>
          <p:nvPr userDrawn="1"/>
        </p:nvGrpSpPr>
        <p:grpSpPr>
          <a:xfrm>
            <a:off x="634839" y="2075578"/>
            <a:ext cx="640080" cy="640080"/>
            <a:chOff x="4243624" y="656353"/>
            <a:chExt cx="640080" cy="64008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EF0F6F-3AFC-5541-B9A8-3F20DA88D6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Graphic 11">
              <a:extLst>
                <a:ext uri="{FF2B5EF4-FFF2-40B4-BE49-F238E27FC236}">
                  <a16:creationId xmlns:a16="http://schemas.microsoft.com/office/drawing/2014/main" id="{B6A24DBA-1E7C-AE45-9B1F-80FA55B8A4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6F824B-B005-8945-BF4A-410CD4F60E8E}"/>
              </a:ext>
            </a:extLst>
          </p:cNvPr>
          <p:cNvGrpSpPr/>
          <p:nvPr userDrawn="1"/>
        </p:nvGrpSpPr>
        <p:grpSpPr>
          <a:xfrm>
            <a:off x="2077877" y="2075578"/>
            <a:ext cx="640080" cy="640080"/>
            <a:chOff x="4243624" y="656353"/>
            <a:chExt cx="640080" cy="64008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4844F18-4FE9-4F4C-8B43-0DB6B5C596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Graphic 11">
              <a:extLst>
                <a:ext uri="{FF2B5EF4-FFF2-40B4-BE49-F238E27FC236}">
                  <a16:creationId xmlns:a16="http://schemas.microsoft.com/office/drawing/2014/main" id="{DD4A2A0B-7C31-D743-91BA-C94EEC2B12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104728-DD53-504A-ADF1-0E0BF63C776B}"/>
              </a:ext>
            </a:extLst>
          </p:cNvPr>
          <p:cNvGrpSpPr/>
          <p:nvPr userDrawn="1"/>
        </p:nvGrpSpPr>
        <p:grpSpPr>
          <a:xfrm>
            <a:off x="7850031" y="2075578"/>
            <a:ext cx="640080" cy="640080"/>
            <a:chOff x="4243624" y="656353"/>
            <a:chExt cx="640080" cy="64008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9B63E-E612-C945-9B6D-A70BEE2BE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Graphic 11">
              <a:extLst>
                <a:ext uri="{FF2B5EF4-FFF2-40B4-BE49-F238E27FC236}">
                  <a16:creationId xmlns:a16="http://schemas.microsoft.com/office/drawing/2014/main" id="{C47D23E7-A14E-474F-8E6D-5B0D65289C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7C5E5B-9E4B-704A-832E-0B4A31F291D2}"/>
              </a:ext>
            </a:extLst>
          </p:cNvPr>
          <p:cNvGrpSpPr/>
          <p:nvPr userDrawn="1"/>
        </p:nvGrpSpPr>
        <p:grpSpPr>
          <a:xfrm>
            <a:off x="4963953" y="2075578"/>
            <a:ext cx="640080" cy="640080"/>
            <a:chOff x="4243624" y="656353"/>
            <a:chExt cx="640080" cy="6400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86CA766-5F55-DE46-8694-B86831441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Graphic 11">
              <a:extLst>
                <a:ext uri="{FF2B5EF4-FFF2-40B4-BE49-F238E27FC236}">
                  <a16:creationId xmlns:a16="http://schemas.microsoft.com/office/drawing/2014/main" id="{23A3117E-4CA4-B74E-B5B5-3A2871811E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9E661D-7BB0-2349-A1AC-2FE7F75D2F16}"/>
              </a:ext>
            </a:extLst>
          </p:cNvPr>
          <p:cNvGrpSpPr/>
          <p:nvPr userDrawn="1"/>
        </p:nvGrpSpPr>
        <p:grpSpPr>
          <a:xfrm>
            <a:off x="6406991" y="2075578"/>
            <a:ext cx="640080" cy="640080"/>
            <a:chOff x="4243624" y="656353"/>
            <a:chExt cx="640080" cy="6400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6697E5E-E908-BF42-BBE3-130BFEFCD4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Graphic 11">
              <a:extLst>
                <a:ext uri="{FF2B5EF4-FFF2-40B4-BE49-F238E27FC236}">
                  <a16:creationId xmlns:a16="http://schemas.microsoft.com/office/drawing/2014/main" id="{6A100CDF-790E-ED43-8E61-54143928A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A437866-B701-6948-9DFC-F9B080C4711A}"/>
              </a:ext>
            </a:extLst>
          </p:cNvPr>
          <p:cNvGrpSpPr/>
          <p:nvPr userDrawn="1"/>
        </p:nvGrpSpPr>
        <p:grpSpPr>
          <a:xfrm>
            <a:off x="3539369" y="3447178"/>
            <a:ext cx="640080" cy="640080"/>
            <a:chOff x="4243624" y="656353"/>
            <a:chExt cx="640080" cy="64008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C403788-5BE1-1645-B4FA-58C992EBCC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Graphic 11">
              <a:extLst>
                <a:ext uri="{FF2B5EF4-FFF2-40B4-BE49-F238E27FC236}">
                  <a16:creationId xmlns:a16="http://schemas.microsoft.com/office/drawing/2014/main" id="{17FC3B35-8506-234A-BB30-7AB5DB725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6DB9B0-9A0B-7343-BB40-7651122A208C}"/>
              </a:ext>
            </a:extLst>
          </p:cNvPr>
          <p:cNvGrpSpPr/>
          <p:nvPr userDrawn="1"/>
        </p:nvGrpSpPr>
        <p:grpSpPr>
          <a:xfrm>
            <a:off x="634839" y="3447178"/>
            <a:ext cx="640080" cy="640080"/>
            <a:chOff x="4243624" y="656353"/>
            <a:chExt cx="640080" cy="64008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5FCF36-9030-F445-BB1C-2F51B92262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Graphic 11">
              <a:extLst>
                <a:ext uri="{FF2B5EF4-FFF2-40B4-BE49-F238E27FC236}">
                  <a16:creationId xmlns:a16="http://schemas.microsoft.com/office/drawing/2014/main" id="{6661CB87-9C55-E142-BED5-FC333460D6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953AF61-9DE9-A945-B748-0E94D4503672}"/>
              </a:ext>
            </a:extLst>
          </p:cNvPr>
          <p:cNvGrpSpPr/>
          <p:nvPr userDrawn="1"/>
        </p:nvGrpSpPr>
        <p:grpSpPr>
          <a:xfrm>
            <a:off x="2077877" y="3447178"/>
            <a:ext cx="640080" cy="640080"/>
            <a:chOff x="4243624" y="656353"/>
            <a:chExt cx="640080" cy="64008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B961033-8FB9-3443-9199-885054741F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Graphic 11">
              <a:extLst>
                <a:ext uri="{FF2B5EF4-FFF2-40B4-BE49-F238E27FC236}">
                  <a16:creationId xmlns:a16="http://schemas.microsoft.com/office/drawing/2014/main" id="{13C1D20A-B6E6-B249-B20A-354FFF66E9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CD0B4F-363E-5745-871A-FE2CD9FFD6C6}"/>
              </a:ext>
            </a:extLst>
          </p:cNvPr>
          <p:cNvGrpSpPr/>
          <p:nvPr userDrawn="1"/>
        </p:nvGrpSpPr>
        <p:grpSpPr>
          <a:xfrm>
            <a:off x="7850031" y="3447178"/>
            <a:ext cx="640080" cy="640080"/>
            <a:chOff x="4243624" y="656353"/>
            <a:chExt cx="640080" cy="64008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3B4F8D7-CF6E-B742-AEC0-916D75EFBC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Graphic 11">
              <a:extLst>
                <a:ext uri="{FF2B5EF4-FFF2-40B4-BE49-F238E27FC236}">
                  <a16:creationId xmlns:a16="http://schemas.microsoft.com/office/drawing/2014/main" id="{C744F88C-4685-AF48-AF1E-639103C4B0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FF44463-C1A8-8145-BC24-FE8B61A904DC}"/>
              </a:ext>
            </a:extLst>
          </p:cNvPr>
          <p:cNvGrpSpPr/>
          <p:nvPr userDrawn="1"/>
        </p:nvGrpSpPr>
        <p:grpSpPr>
          <a:xfrm>
            <a:off x="4963953" y="3447178"/>
            <a:ext cx="640080" cy="640080"/>
            <a:chOff x="4243624" y="656353"/>
            <a:chExt cx="640080" cy="64008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73E4CFC-83E4-DE4F-A4B4-F0F8D31E18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Graphic 11">
              <a:extLst>
                <a:ext uri="{FF2B5EF4-FFF2-40B4-BE49-F238E27FC236}">
                  <a16:creationId xmlns:a16="http://schemas.microsoft.com/office/drawing/2014/main" id="{9298A576-39C5-5941-BD22-297467A194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A36417C-096B-9844-9E16-B6FAE2074971}"/>
              </a:ext>
            </a:extLst>
          </p:cNvPr>
          <p:cNvGrpSpPr/>
          <p:nvPr userDrawn="1"/>
        </p:nvGrpSpPr>
        <p:grpSpPr>
          <a:xfrm>
            <a:off x="6406991" y="3447178"/>
            <a:ext cx="640080" cy="640080"/>
            <a:chOff x="4243624" y="656353"/>
            <a:chExt cx="640080" cy="64008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A7597D-2436-D947-9BE3-7EA31A78C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Graphic 11">
              <a:extLst>
                <a:ext uri="{FF2B5EF4-FFF2-40B4-BE49-F238E27FC236}">
                  <a16:creationId xmlns:a16="http://schemas.microsoft.com/office/drawing/2014/main" id="{5053372A-1C0E-4E41-88E0-D332985FC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7" name="Picture Placeholder 67">
            <a:extLst>
              <a:ext uri="{FF2B5EF4-FFF2-40B4-BE49-F238E27FC236}">
                <a16:creationId xmlns:a16="http://schemas.microsoft.com/office/drawing/2014/main" id="{909F285E-FDD5-2B43-8228-77AAD2193307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242435" y="72302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AFD55085-CC49-8A44-9633-C3E117E1036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34839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8043F029-F42C-DF40-88F2-92499515E56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077877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579C37A9-C307-6A4D-90A8-4C9425291B5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3539369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C3B6336A-E04E-1D4B-A45E-11F9D2BECD0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963953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AE42635E-E289-3045-93CA-F3DD9DF5BE90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406991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C6A3ED26-B45D-F649-B87B-EC8D065F3B18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850031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82D71B31-B689-8943-9214-1D0E8D3037A5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634839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E6E09087-AE4A-5241-97F4-BDBA3AC19693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2077877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20E234C9-66E0-0146-8B78-14D842DA9165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3539369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17F07D72-35EC-D044-AAED-A8319C4F8E09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963953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74654839-30C4-7541-98EF-51B7CD796109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6406991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4BB853D2-D547-5E4D-8E3D-0CE86C35D5FA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7850031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0" name="Text Placeholder 83">
            <a:extLst>
              <a:ext uri="{FF2B5EF4-FFF2-40B4-BE49-F238E27FC236}">
                <a16:creationId xmlns:a16="http://schemas.microsoft.com/office/drawing/2014/main" id="{88B612F4-F38C-BD4A-87FF-895AA37D6B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76674" y="1430609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1" name="Text Placeholder 83">
            <a:extLst>
              <a:ext uri="{FF2B5EF4-FFF2-40B4-BE49-F238E27FC236}">
                <a16:creationId xmlns:a16="http://schemas.microsoft.com/office/drawing/2014/main" id="{5C5EE014-FA3C-934A-8CC2-11203FE9A74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73609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2" name="Text Placeholder 83">
            <a:extLst>
              <a:ext uri="{FF2B5EF4-FFF2-40B4-BE49-F238E27FC236}">
                <a16:creationId xmlns:a16="http://schemas.microsoft.com/office/drawing/2014/main" id="{74D84BBC-123F-1A43-93FC-3CFAE59BCA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12117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3" name="Text Placeholder 83">
            <a:extLst>
              <a:ext uri="{FF2B5EF4-FFF2-40B4-BE49-F238E27FC236}">
                <a16:creationId xmlns:a16="http://schemas.microsoft.com/office/drawing/2014/main" id="{E3CEB27D-3F84-414C-A9E6-D9D7C74631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69079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A8DEC50F-D19F-3E42-B6E0-D5D8747938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84271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5F13B1BB-C6ED-8D4C-B525-B29C84CF81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41231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1E7FF1AB-94A1-0D46-9FC7-2674161836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98193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C8A6B46-DBF7-AC42-94CC-097C3D1925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73609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8" name="Text Placeholder 83">
            <a:extLst>
              <a:ext uri="{FF2B5EF4-FFF2-40B4-BE49-F238E27FC236}">
                <a16:creationId xmlns:a16="http://schemas.microsoft.com/office/drawing/2014/main" id="{ABBACA32-076F-1D41-B4FB-BA3ED4498E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712117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9" name="Text Placeholder 83">
            <a:extLst>
              <a:ext uri="{FF2B5EF4-FFF2-40B4-BE49-F238E27FC236}">
                <a16:creationId xmlns:a16="http://schemas.microsoft.com/office/drawing/2014/main" id="{735CB186-30CE-9E44-9028-E198C544D1E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69079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0" name="Text Placeholder 83">
            <a:extLst>
              <a:ext uri="{FF2B5EF4-FFF2-40B4-BE49-F238E27FC236}">
                <a16:creationId xmlns:a16="http://schemas.microsoft.com/office/drawing/2014/main" id="{104600B6-B6CC-E847-9A5F-0779C37F2D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484271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FCB68CAC-E578-D548-9EB3-CC94BF3B116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41231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BA3EB425-E682-1647-82FF-7FB270B4544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598193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60360179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4440EE3-552A-AF44-9480-6204DF148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12DAAA0-E373-AC48-98A8-3832013F76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339" y="1283413"/>
            <a:ext cx="4166656" cy="290127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160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160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23D8618-0E2B-404E-946E-F9E1BA8C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7546" y="933450"/>
            <a:ext cx="4162695" cy="350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000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 dirty="0"/>
              <a:t>Click to add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1531373-098A-074F-BF1C-C124A80CE1E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89798" y="1283413"/>
            <a:ext cx="4166656" cy="290127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35A0AF76-EE65-6441-AAF2-1CD54D82691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690005" y="933450"/>
            <a:ext cx="4162695" cy="350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000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98880443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6147AFB-E946-2043-B8E5-BB294628B1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3D6C8D-8A82-6547-834D-08832A7F4E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7" y="900378"/>
            <a:ext cx="4284454" cy="354439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180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4DFD411-C23C-F74E-8A37-6756D4E42E6E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4572000" y="900378"/>
            <a:ext cx="4284663" cy="3544887"/>
          </a:xfrm>
        </p:spPr>
        <p:txBody>
          <a:bodyPr/>
          <a:lstStyle>
            <a:lvl1pPr algn="ctr">
              <a:defRPr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icon to add visual content </a:t>
            </a:r>
          </a:p>
        </p:txBody>
      </p:sp>
    </p:spTree>
    <p:extLst>
      <p:ext uri="{BB962C8B-B14F-4D97-AF65-F5344CB8AC3E}">
        <p14:creationId xmlns:p14="http://schemas.microsoft.com/office/powerpoint/2010/main" val="300375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147A9F1-AD8E-3645-9379-6B893AB12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A2BF071-AE4D-8E45-935F-2681E9C1B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9ADDB19-34AC-C243-A8FD-610E5CEE319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6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A255D53-0948-D84D-94AB-AEE25B7F1C7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95732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3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738666D-BA63-224B-97ED-9BAE9731399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103918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549189-4063-FA48-BAF9-6D857CBC674B}"/>
              </a:ext>
            </a:extLst>
          </p:cNvPr>
          <p:cNvCxnSpPr/>
          <p:nvPr userDrawn="1"/>
        </p:nvCxnSpPr>
        <p:spPr>
          <a:xfrm>
            <a:off x="3119105" y="1167097"/>
            <a:ext cx="0" cy="3239803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72B88B-B109-0B45-A97D-97E7B5D0965B}"/>
              </a:ext>
            </a:extLst>
          </p:cNvPr>
          <p:cNvCxnSpPr/>
          <p:nvPr userDrawn="1"/>
        </p:nvCxnSpPr>
        <p:spPr>
          <a:xfrm>
            <a:off x="6039587" y="1167097"/>
            <a:ext cx="0" cy="3239803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371921A8-400A-2E41-A73A-8DAA2301477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87537" y="1552732"/>
            <a:ext cx="2752536" cy="2854168"/>
          </a:xfrm>
        </p:spPr>
        <p:txBody>
          <a:bodyPr anchor="t"/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D70CC68-ED0E-664A-B7A3-3796D1B47E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195727" y="1552732"/>
            <a:ext cx="2752536" cy="2854168"/>
          </a:xfrm>
        </p:spPr>
        <p:txBody>
          <a:bodyPr anchor="t"/>
          <a:lstStyle>
            <a:lvl1pPr marL="12065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AF1B5E4C-DAD1-EB46-821A-451C78F8B01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03918" y="1552732"/>
            <a:ext cx="2752536" cy="2854168"/>
          </a:xfrm>
        </p:spPr>
        <p:txBody>
          <a:bodyPr anchor="t"/>
          <a:lstStyle>
            <a:lvl1pPr marL="12065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888176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89806D76-AE6D-F84A-AC06-2E776C6D5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08083DE-52D5-E149-8D08-325D751A5A8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98396" y="2827205"/>
            <a:ext cx="8568906" cy="295322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1A262DC-1D05-C348-B09B-87862E053E5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8396" y="1177903"/>
            <a:ext cx="4166448" cy="295322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F0B25F8-3EB2-D147-84E3-49BABCC17A76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298396" y="1511102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4625" indent="-174625">
              <a:spcBef>
                <a:spcPts val="1000"/>
              </a:spcBef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1pPr>
            <a:lvl2pPr marL="342900" indent="-114300">
              <a:spcBef>
                <a:spcPts val="500"/>
              </a:spcBef>
              <a:buClr>
                <a:schemeClr val="accent1"/>
              </a:buClr>
              <a:defRPr sz="1400">
                <a:solidFill>
                  <a:schemeClr val="tx1"/>
                </a:solidFill>
              </a:defRPr>
            </a:lvl2pPr>
            <a:lvl3pPr marL="512763" indent="-112713">
              <a:spcBef>
                <a:spcPts val="200"/>
              </a:spcBef>
              <a:buClr>
                <a:schemeClr val="accent1"/>
              </a:buClr>
              <a:defRPr sz="1400">
                <a:solidFill>
                  <a:schemeClr val="tx1"/>
                </a:solidFill>
              </a:defRPr>
            </a:lvl3pPr>
            <a:lvl4pPr marL="685800" indent="-114300">
              <a:spcBef>
                <a:spcPts val="200"/>
              </a:spcBef>
              <a:defRPr sz="1100"/>
            </a:lvl4pPr>
            <a:lvl5pPr marL="857250" indent="-114300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2"/>
            <a:endParaRPr lang="en-US" dirty="0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2B9BFD-4472-BD41-986C-F3840C2CF27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006" y="1177903"/>
            <a:ext cx="4166448" cy="295322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AD42C32-5D56-7F43-8866-4CC2420C9287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4690006" y="1511102"/>
            <a:ext cx="4166448" cy="1169783"/>
          </a:xfrm>
          <a:prstGeom prst="rect">
            <a:avLst/>
          </a:prstGeom>
        </p:spPr>
        <p:txBody>
          <a:bodyPr/>
          <a:lstStyle>
            <a:lvl1pPr marL="171450" indent="-171450">
              <a:spcBef>
                <a:spcPts val="1000"/>
              </a:spcBef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C6F284-9CD8-5C47-836F-04262A033762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298395" y="3166093"/>
            <a:ext cx="8568907" cy="124080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spcBef>
                <a:spcPts val="1000"/>
              </a:spcBef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78978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A1176D2-88B6-094B-81CA-D63F0670C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3CC72B8-84AE-214E-B9EE-C282A7FE6E5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98396" y="2827205"/>
            <a:ext cx="4166448" cy="295322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48C428A9-BE00-F74F-B3A2-5CEE780A82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8396" y="1177903"/>
            <a:ext cx="4166448" cy="295322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BE6D986-0160-5E4E-9956-DED0C86780E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006" y="1177903"/>
            <a:ext cx="4166448" cy="295322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BF39A7E-A4FE-3D47-999E-957595C8F2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690006" y="2849738"/>
            <a:ext cx="4166448" cy="295322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E1096A6-7B7F-CC45-BB01-0D1472ABB94F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4690006" y="1511102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C5E7087-7D98-0549-ADB8-606CF45E37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298396" y="3166093"/>
            <a:ext cx="4166448" cy="1240807"/>
          </a:xfrm>
          <a:prstGeom prst="rect">
            <a:avLst/>
          </a:prstGeom>
        </p:spPr>
        <p:txBody>
          <a:bodyPr/>
          <a:lstStyle>
            <a:lvl1pPr marL="171450" indent="-171450"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31FE7ED-35EB-3040-82F4-5F3418FBB5DE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4690006" y="3166093"/>
            <a:ext cx="4166448" cy="1240807"/>
          </a:xfrm>
          <a:prstGeom prst="rect">
            <a:avLst/>
          </a:prstGeom>
        </p:spPr>
        <p:txBody>
          <a:bodyPr/>
          <a:lstStyle>
            <a:lvl1pPr marL="171450" indent="-171450"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EFB6039-0016-EA42-BF43-39C0A346F789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298396" y="1511101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</p:spTree>
    <p:extLst>
      <p:ext uri="{BB962C8B-B14F-4D97-AF65-F5344CB8AC3E}">
        <p14:creationId xmlns:p14="http://schemas.microsoft.com/office/powerpoint/2010/main" val="385629884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87546" y="666750"/>
            <a:ext cx="8568908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139AD24E-8A5F-744E-8337-1E3D6BCFB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F6768D45-56DF-BB47-91B7-0E857840C85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37426" y="1075182"/>
            <a:ext cx="2020824" cy="3401568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6DB4F6BF-8B3F-004D-9E4D-5144F0952E4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831328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D445E2FB-A91A-9C4B-BE77-805D2C1E031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67390" y="1075182"/>
            <a:ext cx="2020824" cy="3401568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EA6D7EC-DAA2-0840-AB2A-4625EE8AEA4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661292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EDAD5809-6115-5B4B-A532-F9439D78AF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2798" y="1075182"/>
            <a:ext cx="2020824" cy="340156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1D28ED0-DD0C-C547-8B5C-5EF68A68E82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266700" y="1425268"/>
            <a:ext cx="2026922" cy="304713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24E066-98CC-F34D-94FC-898CCFDBFED9}"/>
              </a:ext>
            </a:extLst>
          </p:cNvPr>
          <p:cNvSpPr/>
          <p:nvPr userDrawn="1"/>
        </p:nvSpPr>
        <p:spPr>
          <a:xfrm>
            <a:off x="2461007" y="1072252"/>
            <a:ext cx="2023399" cy="34001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E2E2F4F-6736-8C44-9545-F0F66BDB9DB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61007" y="1075182"/>
            <a:ext cx="2020824" cy="3401568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9E4B831-0946-EB49-B790-6D3A380275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61007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44873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1" name="Text Placeholder 29">
            <a:extLst>
              <a:ext uri="{FF2B5EF4-FFF2-40B4-BE49-F238E27FC236}">
                <a16:creationId xmlns:a16="http://schemas.microsoft.com/office/drawing/2014/main" id="{828A2A84-94E7-7845-B110-8349D093BD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5481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2" name="Text Placeholder 29">
            <a:extLst>
              <a:ext uri="{FF2B5EF4-FFF2-40B4-BE49-F238E27FC236}">
                <a16:creationId xmlns:a16="http://schemas.microsoft.com/office/drawing/2014/main" id="{2C19F6E4-8F57-FF4D-B18E-D91CB94422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84262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B1DBDCAD-67BE-6940-AAB4-8C10C6B4F0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6700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29">
            <a:extLst>
              <a:ext uri="{FF2B5EF4-FFF2-40B4-BE49-F238E27FC236}">
                <a16:creationId xmlns:a16="http://schemas.microsoft.com/office/drawing/2014/main" id="{F408EA38-4DCC-D547-9442-D8700F50FA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43044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6" name="Picture Placeholder 39">
            <a:extLst>
              <a:ext uri="{FF2B5EF4-FFF2-40B4-BE49-F238E27FC236}">
                <a16:creationId xmlns:a16="http://schemas.microsoft.com/office/drawing/2014/main" id="{19E5228E-EBF7-D744-930A-19193DF24A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5" t="704" b="1"/>
          <a:stretch/>
        </p:blipFill>
        <p:spPr>
          <a:xfrm>
            <a:off x="7263084" y="1141772"/>
            <a:ext cx="1601368" cy="2538465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8AC1CAE-5521-794B-AA4D-308ED82B04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251" t="914" r="66340" b="567"/>
          <a:stretch/>
        </p:blipFill>
        <p:spPr>
          <a:xfrm>
            <a:off x="6743044" y="1143701"/>
            <a:ext cx="842151" cy="2533734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41F3DF0-308D-EB41-BB03-69D6E697FC7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939460" y="1142022"/>
            <a:ext cx="1607429" cy="2542427"/>
          </a:xfrm>
          <a:prstGeom prst="rect">
            <a:avLst/>
          </a:prstGeom>
        </p:spPr>
      </p:pic>
      <p:pic>
        <p:nvPicPr>
          <p:cNvPr id="79" name="Picture 7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4CAB181-C174-8C41-8B8B-E5995FE93C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0434" t="211" r="70942" b="-1"/>
          <a:stretch/>
        </p:blipFill>
        <p:spPr>
          <a:xfrm>
            <a:off x="2425481" y="1141772"/>
            <a:ext cx="842152" cy="2539361"/>
          </a:xfrm>
          <a:prstGeom prst="rect">
            <a:avLst/>
          </a:prstGeom>
        </p:spPr>
      </p:pic>
      <p:pic>
        <p:nvPicPr>
          <p:cNvPr id="80" name="Picture Placeholder 33">
            <a:extLst>
              <a:ext uri="{FF2B5EF4-FFF2-40B4-BE49-F238E27FC236}">
                <a16:creationId xmlns:a16="http://schemas.microsoft.com/office/drawing/2014/main" id="{D1F553DC-4319-7A49-8211-F3803A054C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307" r="490" b="-1"/>
          <a:stretch/>
        </p:blipFill>
        <p:spPr>
          <a:xfrm>
            <a:off x="711778" y="1141772"/>
            <a:ext cx="1676330" cy="2544724"/>
          </a:xfrm>
          <a:prstGeom prst="rect">
            <a:avLst/>
          </a:prstGeom>
        </p:spPr>
      </p:pic>
      <p:pic>
        <p:nvPicPr>
          <p:cNvPr id="81" name="Picture 8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B14ACF1C-5845-AE4F-9944-D347928D65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t="535" r="535"/>
          <a:stretch/>
        </p:blipFill>
        <p:spPr>
          <a:xfrm>
            <a:off x="266700" y="1141772"/>
            <a:ext cx="839758" cy="2544724"/>
          </a:xfrm>
          <a:prstGeom prst="rect">
            <a:avLst/>
          </a:prstGeom>
        </p:spPr>
      </p:pic>
      <p:pic>
        <p:nvPicPr>
          <p:cNvPr id="82" name="Picture Placeholder 37">
            <a:extLst>
              <a:ext uri="{FF2B5EF4-FFF2-40B4-BE49-F238E27FC236}">
                <a16:creationId xmlns:a16="http://schemas.microsoft.com/office/drawing/2014/main" id="{88D7EDD5-F91D-774E-BDA6-BEC0155797A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5054002" y="1143701"/>
            <a:ext cx="1651668" cy="2535503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D54C246-E9A2-B84B-9496-9CC169166B25}"/>
              </a:ext>
            </a:extLst>
          </p:cNvPr>
          <p:cNvPicPr>
            <a:picLocks/>
          </p:cNvPicPr>
          <p:nvPr userDrawn="1"/>
        </p:nvPicPr>
        <p:blipFill rotWithShape="1">
          <a:blip r:embed="rId9"/>
          <a:srcRect l="42764" t="246" r="6122" b="186"/>
          <a:stretch/>
        </p:blipFill>
        <p:spPr>
          <a:xfrm>
            <a:off x="4584262" y="1141772"/>
            <a:ext cx="841248" cy="2533734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071037D9-D9D1-BA4D-A713-EF63992164B4}"/>
              </a:ext>
            </a:extLst>
          </p:cNvPr>
          <p:cNvSpPr/>
          <p:nvPr userDrawn="1"/>
        </p:nvSpPr>
        <p:spPr>
          <a:xfrm>
            <a:off x="2425481" y="3639108"/>
            <a:ext cx="2121408" cy="914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CBA68E3-C30C-B64B-801D-E6C5BCDF0B91}"/>
              </a:ext>
            </a:extLst>
          </p:cNvPr>
          <p:cNvSpPr/>
          <p:nvPr userDrawn="1"/>
        </p:nvSpPr>
        <p:spPr>
          <a:xfrm>
            <a:off x="4584262" y="3639108"/>
            <a:ext cx="2121408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 dirty="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7AB58E2-074E-BA4C-A9BC-ADE9EB1C7A22}"/>
              </a:ext>
            </a:extLst>
          </p:cNvPr>
          <p:cNvSpPr/>
          <p:nvPr userDrawn="1"/>
        </p:nvSpPr>
        <p:spPr>
          <a:xfrm>
            <a:off x="6743044" y="3639108"/>
            <a:ext cx="2121408" cy="9144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0F9B198-2048-B94E-9F89-2F9217341535}"/>
              </a:ext>
            </a:extLst>
          </p:cNvPr>
          <p:cNvSpPr/>
          <p:nvPr userDrawn="1"/>
        </p:nvSpPr>
        <p:spPr>
          <a:xfrm>
            <a:off x="266700" y="3639108"/>
            <a:ext cx="2121408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 dirty="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8" name="Picture Placeholder 3">
            <a:extLst>
              <a:ext uri="{FF2B5EF4-FFF2-40B4-BE49-F238E27FC236}">
                <a16:creationId xmlns:a16="http://schemas.microsoft.com/office/drawing/2014/main" id="{05A4267D-E6F8-3949-88B6-59863A7C298D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4584262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89" name="Picture Placeholder 3">
            <a:extLst>
              <a:ext uri="{FF2B5EF4-FFF2-40B4-BE49-F238E27FC236}">
                <a16:creationId xmlns:a16="http://schemas.microsoft.com/office/drawing/2014/main" id="{623389BD-3EFC-C540-A4B3-29959FD9314B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3044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90" name="Picture Placeholder 3">
            <a:extLst>
              <a:ext uri="{FF2B5EF4-FFF2-40B4-BE49-F238E27FC236}">
                <a16:creationId xmlns:a16="http://schemas.microsoft.com/office/drawing/2014/main" id="{D4D76BD0-3AA5-E041-A3BD-49318E9B69E5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2425481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91" name="Picture Placeholder 3">
            <a:extLst>
              <a:ext uri="{FF2B5EF4-FFF2-40B4-BE49-F238E27FC236}">
                <a16:creationId xmlns:a16="http://schemas.microsoft.com/office/drawing/2014/main" id="{C0C00F48-DC02-0741-BCFF-248A1AED75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266700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73838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4005053" cy="88791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287546" y="1148556"/>
            <a:ext cx="4005052" cy="3042444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2" name="Picture 51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8D177BCB-A2E4-1747-8D64-11B64E5598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3697" r="61435" b="10766"/>
          <a:stretch/>
        </p:blipFill>
        <p:spPr>
          <a:xfrm>
            <a:off x="6876239" y="1592600"/>
            <a:ext cx="2267760" cy="150876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F767451-3661-8044-AC1C-CC0C2E5CCF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231" t="668" r="3725" b="2420"/>
          <a:stretch/>
        </p:blipFill>
        <p:spPr>
          <a:xfrm>
            <a:off x="4571997" y="1592600"/>
            <a:ext cx="2267712" cy="150876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BB4B8B4-DEE2-5B43-916C-519D7B8EDC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607" t="1487" r="1490" b="1787"/>
          <a:stretch/>
        </p:blipFill>
        <p:spPr>
          <a:xfrm>
            <a:off x="4571998" y="39120"/>
            <a:ext cx="2267712" cy="1515798"/>
          </a:xfrm>
          <a:prstGeom prst="rect">
            <a:avLst/>
          </a:prstGeom>
        </p:spPr>
      </p:pic>
      <p:pic>
        <p:nvPicPr>
          <p:cNvPr id="55" name="Picture 5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96DB915-A0B0-2F4D-8544-DAF648AAE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1" r="17420" b="2371"/>
          <a:stretch/>
        </p:blipFill>
        <p:spPr>
          <a:xfrm>
            <a:off x="4572000" y="3143860"/>
            <a:ext cx="2267758" cy="1508760"/>
          </a:xfrm>
          <a:prstGeom prst="rect">
            <a:avLst/>
          </a:prstGeom>
        </p:spPr>
      </p:pic>
      <p:pic>
        <p:nvPicPr>
          <p:cNvPr id="56" name="Picture Placeholder 43">
            <a:extLst>
              <a:ext uri="{FF2B5EF4-FFF2-40B4-BE49-F238E27FC236}">
                <a16:creationId xmlns:a16="http://schemas.microsoft.com/office/drawing/2014/main" id="{FF666A9C-9FC3-2447-A50E-0B5AD12115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6239" y="39120"/>
            <a:ext cx="2267759" cy="1515798"/>
          </a:xfrm>
          <a:prstGeom prst="rect">
            <a:avLst/>
          </a:prstGeom>
        </p:spPr>
      </p:pic>
      <p:pic>
        <p:nvPicPr>
          <p:cNvPr id="57" name="Picture 5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40CE3AF4-900C-804A-B60C-BFE7A58778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r="4152" b="2237"/>
          <a:stretch/>
        </p:blipFill>
        <p:spPr>
          <a:xfrm>
            <a:off x="6877424" y="3143860"/>
            <a:ext cx="2265388" cy="1508760"/>
          </a:xfrm>
          <a:prstGeom prst="rect">
            <a:avLst/>
          </a:prstGeom>
        </p:spPr>
      </p:pic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B39AA189-03DA-9242-83EF-676688FB831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972270" y="1699988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382A8C61-C745-DE4C-B3B7-8A96A7FC21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68006" y="3251248"/>
            <a:ext cx="2075698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162325B4-239F-A142-8E7A-22039C50A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668005" y="15002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1" name="Picture Placeholder 3">
            <a:extLst>
              <a:ext uri="{FF2B5EF4-FFF2-40B4-BE49-F238E27FC236}">
                <a16:creationId xmlns:a16="http://schemas.microsoft.com/office/drawing/2014/main" id="{F0F82607-B549-C740-91CC-128D161F65F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76239" y="39120"/>
            <a:ext cx="2267761" cy="151579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62" name="Picture Placeholder 3">
            <a:extLst>
              <a:ext uri="{FF2B5EF4-FFF2-40B4-BE49-F238E27FC236}">
                <a16:creationId xmlns:a16="http://schemas.microsoft.com/office/drawing/2014/main" id="{88EA48C6-5A0D-3C42-9036-29758D6CE9F3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6877424" y="3143860"/>
            <a:ext cx="2267761" cy="150876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32D0C587-9F22-F743-895D-114D342DF8CF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571948" y="1591491"/>
            <a:ext cx="2267761" cy="150876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50096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7B4EA28-C5FD-3148-BDC6-4611AEA92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F309016-0D2D-FC43-A289-E9884B1D5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14928577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19">
            <a:extLst>
              <a:ext uri="{FF2B5EF4-FFF2-40B4-BE49-F238E27FC236}">
                <a16:creationId xmlns:a16="http://schemas.microsoft.com/office/drawing/2014/main" id="{C1CC2912-BC08-2242-B79A-CDAA8EB786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60"/>
          <a:stretch/>
        </p:blipFill>
        <p:spPr>
          <a:xfrm>
            <a:off x="6876235" y="3143929"/>
            <a:ext cx="2267761" cy="150869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F400CCF-8E9D-694D-AE0C-BB62FBAD9E75}"/>
              </a:ext>
            </a:extLst>
          </p:cNvPr>
          <p:cNvSpPr/>
          <p:nvPr userDrawn="1"/>
        </p:nvSpPr>
        <p:spPr>
          <a:xfrm>
            <a:off x="4571999" y="3143859"/>
            <a:ext cx="2267759" cy="150876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Placeholder 15">
            <a:extLst>
              <a:ext uri="{FF2B5EF4-FFF2-40B4-BE49-F238E27FC236}">
                <a16:creationId xmlns:a16="http://schemas.microsoft.com/office/drawing/2014/main" id="{7ED23D17-5D24-CD40-A527-2576BB49E8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464"/>
          <a:stretch/>
        </p:blipFill>
        <p:spPr>
          <a:xfrm>
            <a:off x="4572000" y="1591496"/>
            <a:ext cx="2267761" cy="150876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68BA81E-7810-744D-84FB-39FDB50BCFE9}"/>
              </a:ext>
            </a:extLst>
          </p:cNvPr>
          <p:cNvSpPr/>
          <p:nvPr userDrawn="1"/>
        </p:nvSpPr>
        <p:spPr>
          <a:xfrm>
            <a:off x="6876240" y="1591490"/>
            <a:ext cx="2267759" cy="150876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Placeholder 11">
            <a:extLst>
              <a:ext uri="{FF2B5EF4-FFF2-40B4-BE49-F238E27FC236}">
                <a16:creationId xmlns:a16="http://schemas.microsoft.com/office/drawing/2014/main" id="{7FC0F9B9-6DCC-FF43-A137-F5C76E539C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2333" r="2334" b="-128"/>
          <a:stretch/>
        </p:blipFill>
        <p:spPr>
          <a:xfrm>
            <a:off x="6876239" y="41098"/>
            <a:ext cx="2267761" cy="1513819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B5E86E3-A626-8440-970A-D2D32C29EC30}"/>
              </a:ext>
            </a:extLst>
          </p:cNvPr>
          <p:cNvSpPr/>
          <p:nvPr userDrawn="1"/>
        </p:nvSpPr>
        <p:spPr>
          <a:xfrm>
            <a:off x="4571999" y="39120"/>
            <a:ext cx="2267759" cy="15157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DD7D525-35C6-2445-8C6F-37AA47A125F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972270" y="1702397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8058AFA0-5538-9B45-B1E9-45A6ADE0DB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68029" y="325476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70B4DD9F-98A3-1344-B756-CC35847A7B8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668028" y="15002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670B0FA1-84B0-9A43-B07D-DEC9DCA544F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6876235" y="3143788"/>
            <a:ext cx="2267761" cy="150869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52" name="Picture Placeholder 3">
            <a:extLst>
              <a:ext uri="{FF2B5EF4-FFF2-40B4-BE49-F238E27FC236}">
                <a16:creationId xmlns:a16="http://schemas.microsoft.com/office/drawing/2014/main" id="{B8407CE8-1BEA-C644-8AFD-4E1A9B46B95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572000" y="1591491"/>
            <a:ext cx="2267761" cy="150875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28988544-8973-4948-9B98-72039E5397F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76238" y="39120"/>
            <a:ext cx="2267761" cy="151579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4005053" cy="88791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287546" y="1148556"/>
            <a:ext cx="4005052" cy="3042444"/>
          </a:xfrm>
        </p:spPr>
        <p:txBody>
          <a:bodyPr/>
          <a:lstStyle>
            <a:lvl1pPr>
              <a:defRPr lang="en-US" sz="1800" dirty="0">
                <a:solidFill>
                  <a:schemeClr val="tx1"/>
                </a:solidFill>
              </a:defRPr>
            </a:lvl1pPr>
            <a:lvl2pPr>
              <a:defRPr lang="en-US" sz="1600" dirty="0" smtClean="0">
                <a:solidFill>
                  <a:schemeClr val="tx1"/>
                </a:solidFill>
              </a:defRPr>
            </a:lvl2pPr>
            <a:lvl3pPr>
              <a:defRPr lang="en-US" sz="1600" dirty="0" smtClean="0">
                <a:solidFill>
                  <a:schemeClr val="tx1"/>
                </a:solidFill>
              </a:defRPr>
            </a:lvl3pPr>
            <a:lvl4pPr>
              <a:defRPr lang="en-US" sz="1600" dirty="0" smtClean="0">
                <a:solidFill>
                  <a:schemeClr val="tx1"/>
                </a:solidFill>
              </a:defRPr>
            </a:lvl4pPr>
            <a:lvl5pPr>
              <a:defRPr lang="en-US" sz="1600" dirty="0" smtClean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36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E744D7-8C8D-CF42-B94C-88DF2CD0E2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90" r="3076" b="1105"/>
          <a:stretch/>
        </p:blipFill>
        <p:spPr>
          <a:xfrm>
            <a:off x="1807787" y="2741627"/>
            <a:ext cx="3455793" cy="2406401"/>
          </a:xfrm>
          <a:prstGeom prst="rect">
            <a:avLst/>
          </a:prstGeom>
        </p:spPr>
      </p:pic>
      <p:pic>
        <p:nvPicPr>
          <p:cNvPr id="10" name="Picture Placeholder 42">
            <a:extLst>
              <a:ext uri="{FF2B5EF4-FFF2-40B4-BE49-F238E27FC236}">
                <a16:creationId xmlns:a16="http://schemas.microsoft.com/office/drawing/2014/main" id="{525484B2-94CF-D846-9569-729224AE98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50" b="-1"/>
          <a:stretch/>
        </p:blipFill>
        <p:spPr>
          <a:xfrm>
            <a:off x="0" y="0"/>
            <a:ext cx="2799574" cy="1881200"/>
          </a:xfrm>
          <a:prstGeom prst="rect">
            <a:avLst/>
          </a:prstGeom>
        </p:spPr>
      </p:pic>
      <p:pic>
        <p:nvPicPr>
          <p:cNvPr id="11" name="Picture Placeholder 44">
            <a:extLst>
              <a:ext uri="{FF2B5EF4-FFF2-40B4-BE49-F238E27FC236}">
                <a16:creationId xmlns:a16="http://schemas.microsoft.com/office/drawing/2014/main" id="{71CDAC28-1EF5-0843-92AE-E748F6728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950" b="-1"/>
          <a:stretch/>
        </p:blipFill>
        <p:spPr>
          <a:xfrm>
            <a:off x="2861317" y="0"/>
            <a:ext cx="2231735" cy="1881200"/>
          </a:xfrm>
          <a:prstGeom prst="rect">
            <a:avLst/>
          </a:prstGeom>
        </p:spPr>
      </p:pic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DF201D75-4B45-3C48-97C0-53A8BE0BBA5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364" y="2904"/>
            <a:ext cx="2801938" cy="1881200"/>
          </a:xfrm>
          <a:prstGeom prst="rect">
            <a:avLst/>
          </a:prstGeom>
          <a:noFill/>
        </p:spPr>
        <p:txBody>
          <a:bodyPr lIns="1097280" rIns="109728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7EE155F5-287D-EC47-B09E-130702595B9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60618" y="0"/>
            <a:ext cx="2232434" cy="1881200"/>
          </a:xfrm>
          <a:prstGeom prst="rect">
            <a:avLst/>
          </a:prstGeom>
          <a:noFill/>
        </p:spPr>
        <p:txBody>
          <a:bodyPr vert="horz" lIns="640080" tIns="91440" rIns="640080" bIns="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7A9A566D-C952-FC46-9BD6-42DB36E963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07787" y="2741627"/>
            <a:ext cx="3460169" cy="2406401"/>
          </a:xfrm>
          <a:prstGeom prst="rect">
            <a:avLst/>
          </a:prstGeom>
          <a:noFill/>
        </p:spPr>
        <p:txBody>
          <a:bodyPr vert="horz" lIns="1280160" tIns="45720" rIns="128016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pic>
        <p:nvPicPr>
          <p:cNvPr id="13" name="Picture Placeholder 49">
            <a:extLst>
              <a:ext uri="{FF2B5EF4-FFF2-40B4-BE49-F238E27FC236}">
                <a16:creationId xmlns:a16="http://schemas.microsoft.com/office/drawing/2014/main" id="{51D1F74A-B696-8242-9A3D-D1F6A06432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793"/>
          <a:stretch/>
        </p:blipFill>
        <p:spPr>
          <a:xfrm>
            <a:off x="5152433" y="-2436"/>
            <a:ext cx="3991567" cy="1883080"/>
          </a:xfrm>
          <a:prstGeom prst="rect">
            <a:avLst/>
          </a:prstGeom>
        </p:spPr>
      </p:pic>
      <p:pic>
        <p:nvPicPr>
          <p:cNvPr id="16" name="Picture Placeholder 59">
            <a:extLst>
              <a:ext uri="{FF2B5EF4-FFF2-40B4-BE49-F238E27FC236}">
                <a16:creationId xmlns:a16="http://schemas.microsoft.com/office/drawing/2014/main" id="{E28BF39A-5D8B-7443-A8AB-004F52FE366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5333688" y="2737099"/>
            <a:ext cx="3810134" cy="2406401"/>
          </a:xfrm>
          <a:prstGeom prst="rect">
            <a:avLst/>
          </a:prstGeom>
        </p:spPr>
      </p:pic>
      <p:pic>
        <p:nvPicPr>
          <p:cNvPr id="14" name="Picture Placeholder 51">
            <a:extLst>
              <a:ext uri="{FF2B5EF4-FFF2-40B4-BE49-F238E27FC236}">
                <a16:creationId xmlns:a16="http://schemas.microsoft.com/office/drawing/2014/main" id="{DA0EE50A-30C4-7B4E-BF1E-98711CB9483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797" y="2737099"/>
            <a:ext cx="1736264" cy="24064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AA0FBA-9125-5A41-B907-C88B86C045F8}"/>
              </a:ext>
            </a:extLst>
          </p:cNvPr>
          <p:cNvSpPr/>
          <p:nvPr userDrawn="1"/>
        </p:nvSpPr>
        <p:spPr>
          <a:xfrm>
            <a:off x="0" y="1940893"/>
            <a:ext cx="9144000" cy="73713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FCA73420-18DD-FF4F-8245-F1064F8DAD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798" y="2737099"/>
            <a:ext cx="1737859" cy="2406401"/>
          </a:xfrm>
          <a:prstGeom prst="rect">
            <a:avLst/>
          </a:prstGeom>
          <a:noFill/>
        </p:spPr>
        <p:txBody>
          <a:bodyPr lIns="457200" rIns="45720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A0BE0697-0B7E-1F4C-A69C-9C16C31A88A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33688" y="2737099"/>
            <a:ext cx="3810489" cy="2406401"/>
          </a:xfrm>
          <a:prstGeom prst="rect">
            <a:avLst/>
          </a:prstGeom>
          <a:noFill/>
        </p:spPr>
        <p:txBody>
          <a:bodyPr vert="horz" lIns="1463040" tIns="0" rIns="1463040" bIns="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7A932BA-8203-CE40-9225-5F72B213BE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723" y="2052828"/>
            <a:ext cx="8640554" cy="51326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B1EDA2-4030-0D42-9AF5-D5D50216965F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D3FE7116-7830-2D44-8CA0-3C3CF79419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52433" y="2904"/>
            <a:ext cx="3991567" cy="1881200"/>
          </a:xfrm>
          <a:prstGeom prst="rect">
            <a:avLst/>
          </a:prstGeom>
          <a:noFill/>
        </p:spPr>
        <p:txBody>
          <a:bodyPr vert="horz" lIns="1554480" tIns="0" rIns="1554480" bIns="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893591C8-6832-F846-8E75-8F1E8C660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28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27">
            <a:extLst>
              <a:ext uri="{FF2B5EF4-FFF2-40B4-BE49-F238E27FC236}">
                <a16:creationId xmlns:a16="http://schemas.microsoft.com/office/drawing/2014/main" id="{4E95861F-A4D7-7F42-92D5-7E95E1C8F2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104977" y="3420255"/>
            <a:ext cx="2226869" cy="1723245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67D338AE-A10E-EE4D-A4B0-35F05194931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4103642" y="3420255"/>
            <a:ext cx="2228204" cy="1723245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pic>
        <p:nvPicPr>
          <p:cNvPr id="13" name="Picture Placeholder 62">
            <a:extLst>
              <a:ext uri="{FF2B5EF4-FFF2-40B4-BE49-F238E27FC236}">
                <a16:creationId xmlns:a16="http://schemas.microsoft.com/office/drawing/2014/main" id="{920F07E6-BC96-0146-A4E7-2B6DF0B084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503553" y="196"/>
            <a:ext cx="2640447" cy="1489482"/>
          </a:xfrm>
          <a:prstGeom prst="rect">
            <a:avLst/>
          </a:prstGeom>
        </p:spPr>
      </p:pic>
      <p:pic>
        <p:nvPicPr>
          <p:cNvPr id="15" name="Picture Placeholder 15">
            <a:extLst>
              <a:ext uri="{FF2B5EF4-FFF2-40B4-BE49-F238E27FC236}">
                <a16:creationId xmlns:a16="http://schemas.microsoft.com/office/drawing/2014/main" id="{8B483E4B-AECA-3F49-A2BF-26EA791F8FC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104977" y="1561380"/>
            <a:ext cx="2611235" cy="1785669"/>
          </a:xfrm>
          <a:prstGeom prst="rect">
            <a:avLst/>
          </a:prstGeom>
        </p:spPr>
      </p:pic>
      <p:pic>
        <p:nvPicPr>
          <p:cNvPr id="16" name="Picture Placeholder 56">
            <a:extLst>
              <a:ext uri="{FF2B5EF4-FFF2-40B4-BE49-F238E27FC236}">
                <a16:creationId xmlns:a16="http://schemas.microsoft.com/office/drawing/2014/main" id="{AD2873C4-F784-A444-9BC0-20F4FEFEF75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6800808" y="1561380"/>
            <a:ext cx="2341304" cy="1785669"/>
          </a:xfrm>
          <a:prstGeom prst="rect">
            <a:avLst/>
          </a:prstGeom>
        </p:spPr>
      </p:pic>
      <p:pic>
        <p:nvPicPr>
          <p:cNvPr id="18" name="Picture Placeholder 53">
            <a:extLst>
              <a:ext uri="{FF2B5EF4-FFF2-40B4-BE49-F238E27FC236}">
                <a16:creationId xmlns:a16="http://schemas.microsoft.com/office/drawing/2014/main" id="{91675910-5380-4243-88AD-9E1DBA617E8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4104310" y="876"/>
            <a:ext cx="2317300" cy="1488123"/>
          </a:xfrm>
          <a:prstGeom prst="rect">
            <a:avLst/>
          </a:prstGeom>
        </p:spPr>
      </p:pic>
      <p:pic>
        <p:nvPicPr>
          <p:cNvPr id="19" name="Picture Placeholder 58">
            <a:extLst>
              <a:ext uri="{FF2B5EF4-FFF2-40B4-BE49-F238E27FC236}">
                <a16:creationId xmlns:a16="http://schemas.microsoft.com/office/drawing/2014/main" id="{50511821-0395-444F-818B-B0A1957E427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6421833" y="3420255"/>
            <a:ext cx="2721943" cy="17232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2F1674-7D59-A04F-BCA3-D1F154AC7B57}"/>
              </a:ext>
            </a:extLst>
          </p:cNvPr>
          <p:cNvSpPr/>
          <p:nvPr userDrawn="1"/>
        </p:nvSpPr>
        <p:spPr>
          <a:xfrm>
            <a:off x="0" y="0"/>
            <a:ext cx="402227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B97B83D-9279-6249-A88C-B3E5835DA60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503553" y="-1"/>
            <a:ext cx="2640447" cy="1489877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2E58AC93-20E1-7A44-B15C-54C277AE86B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103642" y="1561380"/>
            <a:ext cx="2612570" cy="1785561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7EA2B16C-99B5-8247-A6CB-5E6CD16D980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798920" y="1561380"/>
            <a:ext cx="2345080" cy="1785669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7411B55D-F8F1-EE4A-B363-41D52847C93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4104310" y="-1"/>
            <a:ext cx="2317300" cy="1489877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E2776DAF-3DAD-2B41-AE2A-0D3BD1217E59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421833" y="3420255"/>
            <a:ext cx="2722389" cy="1723245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B65837-C537-E54F-B793-18EBB234E0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6" y="1614494"/>
            <a:ext cx="3578399" cy="95725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ABF2F7-AC8A-C142-96DE-D013D17E3AD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87546" y="2571750"/>
            <a:ext cx="3578776" cy="98266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404AE2-82B6-764F-BA03-10569CFA6E15}"/>
              </a:ext>
            </a:extLst>
          </p:cNvPr>
          <p:cNvSpPr/>
          <p:nvPr userDrawn="1"/>
        </p:nvSpPr>
        <p:spPr>
          <a:xfrm>
            <a:off x="4018297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55B479DB-749D-FA40-87A0-FD9A3AE06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3EEAA65-85F7-CB4D-973B-D597BEF932E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0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51" y="0"/>
            <a:ext cx="9140898" cy="5161391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6C0D46A-FF4F-F44B-97EC-1F65E8FAA1B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-1" y="0"/>
            <a:ext cx="9144001" cy="5161390"/>
          </a:xfrm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100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 userDrawn="1"/>
        </p:nvSpPr>
        <p:spPr>
          <a:xfrm>
            <a:off x="-1" y="0"/>
            <a:ext cx="6685613" cy="5161390"/>
          </a:xfrm>
          <a:prstGeom prst="rect">
            <a:avLst/>
          </a:prstGeom>
          <a:gradFill>
            <a:gsLst>
              <a:gs pos="0">
                <a:srgbClr val="000021">
                  <a:alpha val="22000"/>
                </a:srgbClr>
              </a:gs>
              <a:gs pos="30000">
                <a:srgbClr val="000029">
                  <a:alpha val="31765"/>
                </a:srgbClr>
              </a:gs>
              <a:gs pos="94000">
                <a:srgbClr val="000006">
                  <a:alpha val="0"/>
                </a:srgbClr>
              </a:gs>
              <a:gs pos="8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87547" y="3768153"/>
            <a:ext cx="3438419" cy="72757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7147" y="3182305"/>
            <a:ext cx="3448819" cy="585849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09"/>
            <a:ext cx="3502699" cy="72972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587AC4-D2B3-6E46-946A-0A1598A9DF1D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FF4516F-7E2F-9146-99E8-85581F25D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D9E935-6C96-2E40-AB69-333E4FD66CF1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F2FAFCE8-1275-CD41-AA2B-27D5E751BBF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8AEB0431-1410-1E46-99A9-478A7A78FE4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167249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654" r="599"/>
          <a:stretch/>
        </p:blipFill>
        <p:spPr>
          <a:xfrm>
            <a:off x="4997" y="0"/>
            <a:ext cx="9139003" cy="51435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9B2337-3EE0-1643-8E16-46563C65FE8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100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 userDrawn="1"/>
        </p:nvSpPr>
        <p:spPr>
          <a:xfrm>
            <a:off x="0" y="0"/>
            <a:ext cx="3167743" cy="5143500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87547" y="3484825"/>
            <a:ext cx="4166448" cy="72757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7148" y="2898977"/>
            <a:ext cx="4166448" cy="585849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082669-5DFC-D24F-A61B-A16E67B49C16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E4C6C89-79F5-924D-ABA0-B65743A1C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CB7010-5F35-3740-B1BD-EB4E7C056525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98388606-6202-6E49-B63F-B5F5DF04188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BFB5C9A-B671-914C-A0F0-29355FBFDC0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7676654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7E97DF5-D64A-074B-BC19-985198FEED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16" r="1420" b="611"/>
          <a:stretch/>
        </p:blipFill>
        <p:spPr>
          <a:xfrm>
            <a:off x="1" y="-1"/>
            <a:ext cx="9144000" cy="5143501"/>
          </a:xfrm>
          <a:prstGeom prst="rect">
            <a:avLst/>
          </a:prstGeom>
        </p:spPr>
      </p:pic>
      <p:pic>
        <p:nvPicPr>
          <p:cNvPr id="15" name="Picture 1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AA7BE32E-A7F4-7640-A94B-6A8C6951BF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729" t="1" r="66596" b="-1"/>
          <a:stretch/>
        </p:blipFill>
        <p:spPr>
          <a:xfrm>
            <a:off x="1" y="-1"/>
            <a:ext cx="2072438" cy="514350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F02EFB-289E-7642-8DAC-165C9DE11D8D}"/>
              </a:ext>
            </a:extLst>
          </p:cNvPr>
          <p:cNvSpPr/>
          <p:nvPr userDrawn="1"/>
        </p:nvSpPr>
        <p:spPr>
          <a:xfrm>
            <a:off x="2349911" y="3280048"/>
            <a:ext cx="6794090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AFFE582-C223-B348-A577-615CF55697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8794" y="3504316"/>
            <a:ext cx="6467760" cy="883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Cover text styles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0E5358A2-E924-314E-A65D-9C8B987C2A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8580" y="4406038"/>
            <a:ext cx="6467760" cy="249944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07847B-254E-6B4F-86E9-078342B266F0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31" name="Picture 30" descr="A close up of a sign&#10;&#10;Description automatically generated">
              <a:extLst>
                <a:ext uri="{FF2B5EF4-FFF2-40B4-BE49-F238E27FC236}">
                  <a16:creationId xmlns:a16="http://schemas.microsoft.com/office/drawing/2014/main" id="{7E565A62-A12C-7340-8D60-E44FB1E20FF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43FE7547-9987-0A4C-8FDF-FE14E480070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5" name="Picture 3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4DE2FD7-EC0D-484A-AE3F-B2A4EFA49E8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936" y="297720"/>
            <a:ext cx="4396977" cy="9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725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8469342F-1A79-134C-8801-08A37CF3AD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9902" t="36269" r="-1" b="3628"/>
          <a:stretch/>
        </p:blipFill>
        <p:spPr>
          <a:xfrm>
            <a:off x="0" y="-1"/>
            <a:ext cx="6097872" cy="51435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B52285-243B-6342-819B-33E36580B45E}"/>
              </a:ext>
            </a:extLst>
          </p:cNvPr>
          <p:cNvSpPr/>
          <p:nvPr userDrawn="1"/>
        </p:nvSpPr>
        <p:spPr>
          <a:xfrm rot="16200000">
            <a:off x="2087429" y="-486800"/>
            <a:ext cx="2057400" cy="623225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6E87B0-E7C3-5341-B422-DA3DBE330E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215" y="1742440"/>
            <a:ext cx="5605718" cy="1208314"/>
          </a:xfrm>
        </p:spPr>
        <p:txBody>
          <a:bodyPr anchor="t"/>
          <a:lstStyle>
            <a:lvl1pPr algn="l"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Template Cover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4221092-4856-1C47-9579-85175845D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979036"/>
            <a:ext cx="5605932" cy="37623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F1D611C-D51B-6046-AA23-8E02135F44F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5987070" y="-1"/>
            <a:ext cx="3156793" cy="514350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03B6C7C-9424-6946-AC2B-0B596FEFFBB9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06A0DB2B-F49F-1B41-94B9-069E4C7BFF7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7DC04133-4B73-9247-BE6C-8FBF9807CF5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73496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FE5FD23-F866-2047-982E-CBFDD51EC5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088" y="0"/>
            <a:ext cx="913982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 userDrawn="1"/>
        </p:nvSpPr>
        <p:spPr>
          <a:xfrm>
            <a:off x="0" y="1785005"/>
            <a:ext cx="6808603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177" y="1935874"/>
            <a:ext cx="6438248" cy="1271752"/>
          </a:xfrm>
        </p:spPr>
        <p:txBody>
          <a:bodyPr anchor="ctr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E99D37-7C2D-2444-94FB-B37BD01E00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A33CC34-6B8A-DA4F-9623-4C5D8D409B83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0C2C2C52-AC0B-5A4D-BC8A-933D5187FB0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CD8C690-C9BF-B84B-89BD-88CB3B5FA23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187129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8ECE4B3-5DA4-F849-902C-D5DBD06016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38" t="492" r="538" b="492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 userDrawn="1"/>
        </p:nvSpPr>
        <p:spPr>
          <a:xfrm rot="16200000">
            <a:off x="484917" y="-484916"/>
            <a:ext cx="5143499" cy="6113332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49C32-3944-AA4B-9E2F-FA75C6C795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251" t="-1" r="1175" b="3269"/>
          <a:stretch/>
        </p:blipFill>
        <p:spPr>
          <a:xfrm>
            <a:off x="0" y="2893718"/>
            <a:ext cx="5303932" cy="127443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E4FB52-464C-294E-A14A-24F6F8BC1F8B}"/>
              </a:ext>
            </a:extLst>
          </p:cNvPr>
          <p:cNvSpPr/>
          <p:nvPr userDrawn="1"/>
        </p:nvSpPr>
        <p:spPr>
          <a:xfrm rot="16200000">
            <a:off x="2014750" y="878970"/>
            <a:ext cx="1274432" cy="5303931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F149873F-A028-4A45-91CB-D2F8EE00AD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781" y="3730109"/>
            <a:ext cx="4976736" cy="32063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32D6D5A-8AB3-F24F-812A-BDED756726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781" y="3017280"/>
            <a:ext cx="4976736" cy="795905"/>
          </a:xfrm>
        </p:spPr>
        <p:txBody>
          <a:bodyPr anchor="t"/>
          <a:lstStyle>
            <a:lvl1pPr algn="l"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742564-4AC1-2448-89E3-FD75621F5FF2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05E8185-AA26-9747-932F-5192EBC798D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BB0A4A09-5FC2-554D-9413-5399975913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3920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FB3821-C7F5-C140-B553-BF5C000A57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736" t="369"/>
          <a:stretch/>
        </p:blipFill>
        <p:spPr>
          <a:xfrm>
            <a:off x="2060575" y="0"/>
            <a:ext cx="7080250" cy="5143500"/>
          </a:xfrm>
          <a:prstGeom prst="rect">
            <a:avLst/>
          </a:prstGeom>
        </p:spPr>
      </p:pic>
      <p:pic>
        <p:nvPicPr>
          <p:cNvPr id="5" name="Picture 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1B9092B-B1B0-4D40-804A-96B26B6B9E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934"/>
          <a:stretch/>
        </p:blipFill>
        <p:spPr>
          <a:xfrm>
            <a:off x="0" y="0"/>
            <a:ext cx="2195426" cy="51435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5D713C5-8038-3E46-A862-1CF418813E6D}"/>
              </a:ext>
            </a:extLst>
          </p:cNvPr>
          <p:cNvSpPr/>
          <p:nvPr userDrawn="1"/>
        </p:nvSpPr>
        <p:spPr>
          <a:xfrm>
            <a:off x="2349911" y="3280048"/>
            <a:ext cx="6794090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B43CBA8-2583-234C-8E10-6B4BF16FF0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8794" y="3504316"/>
            <a:ext cx="6467760" cy="883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Cover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4E7F766-50E7-DA47-BD4C-DCB2E8BA65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8580" y="4406038"/>
            <a:ext cx="6467760" cy="249944"/>
          </a:xfrm>
        </p:spPr>
        <p:txBody>
          <a:bodyPr anchor="t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72B6B3-BBC7-524F-B73F-81CABB5D9003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7FE2E475-A56D-814B-B3A7-695220805A1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F1E9D7CE-0090-3C4C-82CC-2ED1630C2BF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C9384D6-0AEC-A343-9EF9-914FD2AA657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936" y="297720"/>
            <a:ext cx="4396977" cy="9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414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4032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40D02AD-857A-E546-92E5-BEEC2E0AF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91731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4B98A07-C311-B04F-B642-83ECA42C36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35" r="1135"/>
          <a:stretch/>
        </p:blipFill>
        <p:spPr>
          <a:xfrm>
            <a:off x="5893278" y="379"/>
            <a:ext cx="3250721" cy="5142742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6BD58E3-44A5-3C44-99A9-DA45B1F173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-1" y="520"/>
            <a:ext cx="5978185" cy="514245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BE8241D-4594-694A-8843-B599D7CD5C0E}"/>
              </a:ext>
            </a:extLst>
          </p:cNvPr>
          <p:cNvSpPr/>
          <p:nvPr userDrawn="1"/>
        </p:nvSpPr>
        <p:spPr>
          <a:xfrm>
            <a:off x="0" y="1631557"/>
            <a:ext cx="5978184" cy="1877856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 userDrawn="1"/>
        </p:nvSpPr>
        <p:spPr>
          <a:xfrm>
            <a:off x="3840068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D34C67C-0ABC-764E-8BDF-403FE9A0C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215" y="1742440"/>
            <a:ext cx="5590094" cy="1208314"/>
          </a:xfrm>
        </p:spPr>
        <p:txBody>
          <a:bodyPr anchor="t"/>
          <a:lstStyle>
            <a:lvl1pPr algn="l"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Template Cover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239955E-F1CF-6642-9EE2-469C4C891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979036"/>
            <a:ext cx="5590307" cy="376238"/>
          </a:xfr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26C289-4D6D-C14C-9E73-E4AB7540E90E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9ABD9A75-E9A1-FC42-8F53-6DB82AC53C9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99136DD-2321-EF46-B63E-D45E9BF8FE7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805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47B81AA6-5C07-024A-B778-872EA380EF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9" t="1127" r="740"/>
          <a:stretch/>
        </p:blipFill>
        <p:spPr>
          <a:xfrm>
            <a:off x="0" y="-4572"/>
            <a:ext cx="9144000" cy="514807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1F9036-983F-7549-AC79-26E9E3AC0F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8D8E13-2CAC-DD4B-AFC4-0702D9F1C5E1}"/>
              </a:ext>
            </a:extLst>
          </p:cNvPr>
          <p:cNvSpPr/>
          <p:nvPr userDrawn="1"/>
        </p:nvSpPr>
        <p:spPr>
          <a:xfrm>
            <a:off x="0" y="1785005"/>
            <a:ext cx="6808603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B76A5D-141B-0842-B835-25D23FCF15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177" y="1935874"/>
            <a:ext cx="6438248" cy="1271752"/>
          </a:xfrm>
        </p:spPr>
        <p:txBody>
          <a:bodyPr anchor="ctr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28E4A1-A0BA-E04D-9725-FD3EEFC5D478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43D3134A-EDF9-AA44-9116-86F0F031EE7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EDF8A6A7-5FEB-DF40-A7A4-141754C9867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590649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60F49FF-F92B-CF4B-9CAD-C06CBDD308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38" t="835" r="368" b="1"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0591B3-12D1-4E48-B5EA-F5749A8A72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2887936"/>
            <a:ext cx="5303933" cy="126154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3B7F14-25B8-7F48-929B-ED22C68CAC80}"/>
              </a:ext>
            </a:extLst>
          </p:cNvPr>
          <p:cNvSpPr/>
          <p:nvPr userDrawn="1"/>
        </p:nvSpPr>
        <p:spPr>
          <a:xfrm rot="16200000">
            <a:off x="2024084" y="869637"/>
            <a:ext cx="1255765" cy="5303931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6D85B695-EE81-CA4E-9127-0239DD1AF2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781" y="3730109"/>
            <a:ext cx="4976736" cy="320634"/>
          </a:xfrm>
        </p:spPr>
        <p:txBody>
          <a:bodyPr anchor="b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6433F3-46AC-9142-91F3-0DDEFA123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781" y="3017280"/>
            <a:ext cx="4976736" cy="795905"/>
          </a:xfrm>
        </p:spPr>
        <p:txBody>
          <a:bodyPr anchor="t"/>
          <a:lstStyle>
            <a:lvl1pPr algn="l"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E68647-B917-8A43-B6FB-E4FA23000ECC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57F13B4E-4191-4242-BBB8-4B871E369B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32D339BB-8641-F44A-8CD6-C89C4D5225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13083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DD9A1-ACAA-484B-9FCF-329540B1C7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06" t="632" r="943" b="1456"/>
          <a:stretch/>
        </p:blipFill>
        <p:spPr>
          <a:xfrm>
            <a:off x="2025570" y="-11703"/>
            <a:ext cx="7118429" cy="515520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C3913F3-51D8-BE4A-A8E5-CA54FA3BBA88}"/>
              </a:ext>
            </a:extLst>
          </p:cNvPr>
          <p:cNvSpPr/>
          <p:nvPr userDrawn="1"/>
        </p:nvSpPr>
        <p:spPr>
          <a:xfrm>
            <a:off x="2072438" y="0"/>
            <a:ext cx="6907003" cy="5143500"/>
          </a:xfrm>
          <a:prstGeom prst="rect">
            <a:avLst/>
          </a:prstGeom>
          <a:gradFill>
            <a:gsLst>
              <a:gs pos="34000">
                <a:schemeClr val="tx1">
                  <a:alpha val="18000"/>
                  <a:lumMod val="87000"/>
                </a:schemeClr>
              </a:gs>
              <a:gs pos="56000">
                <a:schemeClr val="bg1">
                  <a:alpha val="0"/>
                  <a:lumMod val="52000"/>
                  <a:lumOff val="48000"/>
                </a:schemeClr>
              </a:gs>
            </a:gsLst>
            <a:lin ang="3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 userDrawn="1"/>
        </p:nvSpPr>
        <p:spPr>
          <a:xfrm>
            <a:off x="2072438" y="0"/>
            <a:ext cx="2881863" cy="51435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516E8-214B-9547-9951-10BE8A606E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9224" t="388" r="9108" b="452"/>
          <a:stretch/>
        </p:blipFill>
        <p:spPr>
          <a:xfrm>
            <a:off x="0" y="0"/>
            <a:ext cx="2072438" cy="51435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6DD800-756F-D34F-9E10-8A7D15863EB5}"/>
              </a:ext>
            </a:extLst>
          </p:cNvPr>
          <p:cNvSpPr/>
          <p:nvPr userDrawn="1"/>
        </p:nvSpPr>
        <p:spPr>
          <a:xfrm>
            <a:off x="2349911" y="3280048"/>
            <a:ext cx="6794090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BB80F3-0158-3343-9F59-79905DC60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8794" y="3504316"/>
            <a:ext cx="6467760" cy="883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F5C400DA-8D75-7E48-8CAB-5D30E8E70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8580" y="4406038"/>
            <a:ext cx="6467760" cy="249944"/>
          </a:xfrm>
        </p:spPr>
        <p:txBody>
          <a:bodyPr anchor="t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52F28F-3220-EE4E-BE85-8150E0598A1F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5A039134-FE78-DE46-AEA0-7FC8E217AEB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D3449C7-F677-9141-AA7E-C21D4D1B3CE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1" name="Picture 3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7F7B885-CE7E-924E-8B3E-3ABEDC5A92E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936" y="297720"/>
            <a:ext cx="4396977" cy="9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612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DAFAF5D-CDB1-A544-8751-719D1BF6D3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995" y="0"/>
            <a:ext cx="6228266" cy="51435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 userDrawn="1"/>
        </p:nvSpPr>
        <p:spPr>
          <a:xfrm rot="16200000">
            <a:off x="2087432" y="-511292"/>
            <a:ext cx="2057400" cy="623225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5F1266-E355-124D-9E12-53DECCDF2A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679" t="-1" b="378"/>
          <a:stretch/>
        </p:blipFill>
        <p:spPr>
          <a:xfrm>
            <a:off x="5986937" y="0"/>
            <a:ext cx="3157063" cy="51435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6E42490-4EAF-0F4D-B1C4-8CDFACCC2E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215" y="1742440"/>
            <a:ext cx="5590094" cy="1208314"/>
          </a:xfrm>
        </p:spPr>
        <p:txBody>
          <a:bodyPr anchor="t"/>
          <a:lstStyle>
            <a:lvl1pPr algn="l"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Template Cover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B0857EE-2952-F74A-AB8C-E727CAA437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979036"/>
            <a:ext cx="5590307" cy="376238"/>
          </a:xfr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3C27FB-7571-2C43-BE98-4A478BA1AC48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24EEDFE-2871-BC47-8785-5A3A37020B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700879FF-92D5-2240-9FC0-AAE3C1BFE4F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00888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7A53AE-C40D-DC47-B687-7A09C4D60F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95" t="595" r="537" b="59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99D566-C897-AF42-A1EE-C45EB31778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692F4C-66BB-6649-8C2C-C8B4A1633A03}"/>
              </a:ext>
            </a:extLst>
          </p:cNvPr>
          <p:cNvSpPr/>
          <p:nvPr userDrawn="1"/>
        </p:nvSpPr>
        <p:spPr>
          <a:xfrm>
            <a:off x="0" y="1785005"/>
            <a:ext cx="6808603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37581A4-48CD-EC41-BE7E-02EBA334E7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177" y="1935874"/>
            <a:ext cx="6438248" cy="1271752"/>
          </a:xfrm>
        </p:spPr>
        <p:txBody>
          <a:bodyPr anchor="ctr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731C6F-B8D5-DA4E-BD03-69BB2E7D9AA1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044D554D-4BB2-2845-8E43-BC7565E3B2A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C38D4122-43FD-B941-94FB-A611D4BCE1D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0072720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693140-4E96-CA43-B4DD-89C6758A92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003"/>
            <a:ext cx="9144000" cy="514149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82C4F3-C10A-5547-A00E-B76DB7E8D2C7}"/>
              </a:ext>
            </a:extLst>
          </p:cNvPr>
          <p:cNvSpPr/>
          <p:nvPr userDrawn="1"/>
        </p:nvSpPr>
        <p:spPr>
          <a:xfrm>
            <a:off x="-3" y="0"/>
            <a:ext cx="2881863" cy="51435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 userDrawn="1"/>
        </p:nvSpPr>
        <p:spPr>
          <a:xfrm rot="16200000">
            <a:off x="2000248" y="-2000246"/>
            <a:ext cx="5143502" cy="9143995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430A81-67F4-0A43-B7B6-17B89582D9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93719"/>
            <a:ext cx="5303932" cy="127443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FD1DCC9-C2A9-0E42-B7F6-6AF1AC55CD53}"/>
              </a:ext>
            </a:extLst>
          </p:cNvPr>
          <p:cNvSpPr/>
          <p:nvPr userDrawn="1"/>
        </p:nvSpPr>
        <p:spPr>
          <a:xfrm rot="16200000">
            <a:off x="2014750" y="878970"/>
            <a:ext cx="1274432" cy="5303931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5A2EFD5D-A902-8D4B-A3F7-1AAEF32EE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781" y="3730109"/>
            <a:ext cx="4976736" cy="320634"/>
          </a:xfrm>
        </p:spPr>
        <p:txBody>
          <a:bodyPr anchor="b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435467C-211F-2A43-BCC6-CEC48EF2D9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781" y="3017280"/>
            <a:ext cx="4976736" cy="795905"/>
          </a:xfrm>
        </p:spPr>
        <p:txBody>
          <a:bodyPr anchor="t"/>
          <a:lstStyle>
            <a:lvl1pPr algn="l"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D2DBC7A-1133-E24F-BC6C-76A5B91485FC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8" name="Picture 27" descr="A close up of a sign&#10;&#10;Description automatically generated">
              <a:extLst>
                <a:ext uri="{FF2B5EF4-FFF2-40B4-BE49-F238E27FC236}">
                  <a16:creationId xmlns:a16="http://schemas.microsoft.com/office/drawing/2014/main" id="{6443DEF0-3C96-CC42-849D-B3F5C615321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DAE74374-E29C-1644-9A5C-1C54E35EFAB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2565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78B4277-F5CC-C74E-BA31-3779FCC323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93" t="393" b="1245"/>
          <a:stretch/>
        </p:blipFill>
        <p:spPr>
          <a:xfrm>
            <a:off x="2013995" y="0"/>
            <a:ext cx="7130005" cy="5143500"/>
          </a:xfrm>
          <a:prstGeom prst="rect">
            <a:avLst/>
          </a:prstGeom>
        </p:spPr>
      </p:pic>
      <p:pic>
        <p:nvPicPr>
          <p:cNvPr id="7" name="Picture 6" descr="A close up of a green field&#10;&#10;Description automatically generated">
            <a:extLst>
              <a:ext uri="{FF2B5EF4-FFF2-40B4-BE49-F238E27FC236}">
                <a16:creationId xmlns:a16="http://schemas.microsoft.com/office/drawing/2014/main" id="{303FC04E-6E8C-4A4F-8C39-460C84A986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66812"/>
          <a:stretch/>
        </p:blipFill>
        <p:spPr>
          <a:xfrm>
            <a:off x="-1" y="0"/>
            <a:ext cx="2068245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 userDrawn="1"/>
        </p:nvSpPr>
        <p:spPr>
          <a:xfrm>
            <a:off x="2068244" y="0"/>
            <a:ext cx="7073460" cy="51435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24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3BDAD0-8E9A-7F40-8C17-043FD40BC0C3}"/>
              </a:ext>
            </a:extLst>
          </p:cNvPr>
          <p:cNvSpPr/>
          <p:nvPr userDrawn="1"/>
        </p:nvSpPr>
        <p:spPr>
          <a:xfrm>
            <a:off x="2349911" y="3280048"/>
            <a:ext cx="6794090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DC7F10-4C83-9041-96D5-D07176B06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8794" y="3504316"/>
            <a:ext cx="6467760" cy="883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7B1E6788-D654-8641-BE8D-32CB938A61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8580" y="4406038"/>
            <a:ext cx="6467760" cy="249944"/>
          </a:xfrm>
        </p:spPr>
        <p:txBody>
          <a:bodyPr anchor="t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20B396-6F50-0B40-B619-E62DE8B0A9A5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51C60B2-4E9F-144A-B690-AEEBBC773AC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7A1A39B5-4E45-A843-92E4-B6E41465E6D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EE8E53-67DE-544C-9DE8-C783415F53F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11" y="297720"/>
            <a:ext cx="4396977" cy="9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859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green field&#10;&#10;Description automatically generated">
            <a:extLst>
              <a:ext uri="{FF2B5EF4-FFF2-40B4-BE49-F238E27FC236}">
                <a16:creationId xmlns:a16="http://schemas.microsoft.com/office/drawing/2014/main" id="{E1349319-FCBF-4D40-B3A3-A720B97171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468" t="14221" r="15976" b="714"/>
          <a:stretch/>
        </p:blipFill>
        <p:spPr>
          <a:xfrm>
            <a:off x="0" y="0"/>
            <a:ext cx="5986937" cy="515696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 userDrawn="1"/>
        </p:nvSpPr>
        <p:spPr>
          <a:xfrm rot="16200000">
            <a:off x="2087432" y="-511292"/>
            <a:ext cx="2057400" cy="623225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46F48-2838-A343-BDFA-79F262A652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86937" y="0"/>
            <a:ext cx="3157061" cy="5156963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74B98C7-1FCE-FE4A-AC82-3A50636816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215" y="1742440"/>
            <a:ext cx="5590094" cy="1208314"/>
          </a:xfrm>
        </p:spPr>
        <p:txBody>
          <a:bodyPr anchor="t"/>
          <a:lstStyle>
            <a:lvl1pPr algn="l"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Template Cover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02D7D-4A98-424F-BA4C-B57EFFAD22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979036"/>
            <a:ext cx="5590307" cy="376238"/>
          </a:xfr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10AD78-020E-1C4F-B593-8752F74D72CB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6D669864-6085-D84D-879D-A0EE425D87E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04B7D0F8-2E0A-014D-9C29-DCD74ABA660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37881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green field&#10;&#10;Description automatically generated">
            <a:extLst>
              <a:ext uri="{FF2B5EF4-FFF2-40B4-BE49-F238E27FC236}">
                <a16:creationId xmlns:a16="http://schemas.microsoft.com/office/drawing/2014/main" id="{379F7B3B-D297-084F-885F-602D8FCAFA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489"/>
            <a:ext cx="9143999" cy="514252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236D82-DA6D-B641-BEBC-F0AC00B856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DCA4DE-23E5-6441-9351-1E0D12B000B4}"/>
              </a:ext>
            </a:extLst>
          </p:cNvPr>
          <p:cNvSpPr/>
          <p:nvPr userDrawn="1"/>
        </p:nvSpPr>
        <p:spPr>
          <a:xfrm>
            <a:off x="0" y="1785005"/>
            <a:ext cx="6808603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0B514B3-3256-764E-97DF-E4F8B85494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177" y="1935874"/>
            <a:ext cx="6438248" cy="1271752"/>
          </a:xfrm>
        </p:spPr>
        <p:txBody>
          <a:bodyPr anchor="ctr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88AD7A-426E-BA40-AB43-93301D717CEA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A1050FCC-B049-1146-9323-B16744667D1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82392A73-ECE5-384C-A817-C1E7BBC5F8F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538944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4480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FBDD9F9-47A7-2F4D-9FB4-D35E03D97B8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87545" y="1011555"/>
            <a:ext cx="8568907" cy="3395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3000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4103146-0ED8-B043-B2AD-C9BAFBB70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0391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27EC0-66BF-8B43-BD9A-C844666513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3" y="0"/>
            <a:ext cx="9142410" cy="5143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 userDrawn="1"/>
        </p:nvSpPr>
        <p:spPr>
          <a:xfrm rot="16200000">
            <a:off x="2000252" y="-2000249"/>
            <a:ext cx="5143498" cy="9143997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3CF23-63E9-974D-B428-279EC9AC82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" y="2906097"/>
            <a:ext cx="5303932" cy="126646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834D070-8761-D542-8935-3E4109017343}"/>
              </a:ext>
            </a:extLst>
          </p:cNvPr>
          <p:cNvSpPr/>
          <p:nvPr userDrawn="1"/>
        </p:nvSpPr>
        <p:spPr>
          <a:xfrm rot="16200000">
            <a:off x="2014751" y="878970"/>
            <a:ext cx="1274432" cy="5303931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FE5E9D5A-7427-5B48-AECA-7B9181E12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781" y="3730109"/>
            <a:ext cx="4976736" cy="320634"/>
          </a:xfrm>
        </p:spPr>
        <p:txBody>
          <a:bodyPr anchor="b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E9FE4EA-89A0-7742-A401-0253214A2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781" y="3017280"/>
            <a:ext cx="4976736" cy="795905"/>
          </a:xfrm>
        </p:spPr>
        <p:txBody>
          <a:bodyPr anchor="t"/>
          <a:lstStyle>
            <a:lvl1pPr algn="l"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C54C80-4B09-AB47-BA67-689950D8311C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CB45797-05E1-B44E-B0A3-EA08D95D732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B90B4E83-85A2-2649-B0CE-BB19C2720A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7127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36263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8032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02352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16203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30614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46836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41880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76013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701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 userDrawn="1"/>
        </p:nvSpPr>
        <p:spPr>
          <a:xfrm>
            <a:off x="4572000" y="0"/>
            <a:ext cx="4572000" cy="4702629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3"/>
            <a:ext cx="3968605" cy="926379"/>
          </a:xfrm>
        </p:spPr>
        <p:txBody>
          <a:bodyPr anchor="t"/>
          <a:lstStyle/>
          <a:p>
            <a:r>
              <a:rPr lang="en-US" dirty="0"/>
              <a:t>Click to Add Title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2DDC9D50-4E3D-CB4C-B9B5-F228C916BF2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47185" y="274421"/>
            <a:ext cx="2817312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2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E00BFE1D-E62E-1E44-A213-1D0752352B3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11103" y="274424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E12B16E-1923-234A-ACB8-691381ABAE4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847185" y="631037"/>
            <a:ext cx="2817312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1BC5B3F3-6A23-0C4F-8096-4436F67C0E6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847184" y="1158307"/>
            <a:ext cx="2817313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3B8D1CAC-51B0-174F-8500-2B89F106A8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14917" y="1158308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A1EF5B61-2243-4A4D-BE07-ECF21856426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847184" y="1514923"/>
            <a:ext cx="2817313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1F7BDB5-5936-AD42-9D55-514FDBACB7D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847183" y="2040021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5A5C4FD3-2CB2-0146-90FD-691CF993287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14917" y="2040021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31006F4-AC93-A848-ABFE-C2EF95EBA0F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847183" y="2396637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2179E908-641A-5442-BA77-A7E44726243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847183" y="2921735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40BE9F43-9B3D-4044-BC4E-7E3BA835BCC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11103" y="2921735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8AFA3CEA-07A9-2846-8E33-9A40B594CFE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847183" y="3278351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DFD44F2B-989D-B14F-9249-0B1CFC241B3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847183" y="3803449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DBF1F09E-2235-7F48-9314-5A46F45E8A4E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14917" y="3803450"/>
            <a:ext cx="672478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 dirty="0"/>
              <a:t>05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19351DC-386B-8D4E-9849-D4463DC0C0DC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847183" y="4160065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2C81F-0597-1843-AE5F-44DDFBBBD5B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87546" y="1077683"/>
            <a:ext cx="3951188" cy="320097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20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DE17E5-6C5E-384F-A4D3-283BA685FD55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927987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C10A3CB-C090-A94B-AEBC-DCD29FA1E36A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046273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CFE109A-2FE4-4842-8676-530C4DCB9153}"/>
              </a:ext>
            </a:extLst>
          </p:cNvPr>
          <p:cNvCxnSpPr>
            <a:cxnSpLocks/>
          </p:cNvCxnSpPr>
          <p:nvPr userDrawn="1"/>
        </p:nvCxnSpPr>
        <p:spPr>
          <a:xfrm>
            <a:off x="5767290" y="21645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59DC11E-9BA7-794C-94EE-EC24C50B3041}"/>
              </a:ext>
            </a:extLst>
          </p:cNvPr>
          <p:cNvCxnSpPr>
            <a:cxnSpLocks/>
          </p:cNvCxnSpPr>
          <p:nvPr userDrawn="1"/>
        </p:nvCxnSpPr>
        <p:spPr>
          <a:xfrm>
            <a:off x="5767290" y="1282845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8952BEA-2213-4949-BD9A-021C34C69C63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98960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660454D-08C8-AB4C-8DAC-6CC644987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748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 userDrawn="1">
          <p15:clr>
            <a:srgbClr val="FBAE40"/>
          </p15:clr>
        </p15:guide>
        <p15:guide id="2" pos="2754" userDrawn="1">
          <p15:clr>
            <a:srgbClr val="FBAE40"/>
          </p15:clr>
        </p15:guide>
        <p15:guide id="3" orient="horz" pos="2156" userDrawn="1">
          <p15:clr>
            <a:srgbClr val="FBAE40"/>
          </p15:clr>
        </p15:guide>
        <p15:guide id="4" orient="horz" pos="2500" userDrawn="1">
          <p15:clr>
            <a:srgbClr val="FBAE40"/>
          </p15:clr>
        </p15:guide>
        <p15:guide id="5" orient="horz" pos="2711" userDrawn="1">
          <p15:clr>
            <a:srgbClr val="FBAE40"/>
          </p15:clr>
        </p15:guide>
        <p15:guide id="6" orient="horz" pos="1601" userDrawn="1">
          <p15:clr>
            <a:srgbClr val="FBAE40"/>
          </p15:clr>
        </p15:guide>
        <p15:guide id="7" orient="horz" pos="1390" userDrawn="1">
          <p15:clr>
            <a:srgbClr val="FBAE40"/>
          </p15:clr>
        </p15:guide>
        <p15:guide id="8" orient="horz" pos="1046" userDrawn="1">
          <p15:clr>
            <a:srgbClr val="FBAE40"/>
          </p15:clr>
        </p15:guide>
        <p15:guide id="9" orient="horz" pos="832" userDrawn="1">
          <p15:clr>
            <a:srgbClr val="FBAE40"/>
          </p15:clr>
        </p15:guide>
        <p15:guide id="10" orient="horz" pos="489" userDrawn="1">
          <p15:clr>
            <a:srgbClr val="FBAE40"/>
          </p15:clr>
        </p15:guide>
        <p15:guide id="11" orient="horz" pos="277" userDrawn="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7455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59149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457200" y="2587192"/>
            <a:ext cx="8229600" cy="5431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800" b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Click to edit subtitle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725182"/>
            <a:ext cx="8229600" cy="857250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28543693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7" y="666751"/>
            <a:ext cx="8568908" cy="34480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457189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20647" lvl="0" indent="-120647" algn="l" defTabSz="457189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FBDD9F9-47A7-2F4D-9FB4-D35E03D97B8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87546" y="1011555"/>
            <a:ext cx="8568907" cy="3395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45718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18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18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3000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18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4103146-0ED8-B043-B2AD-C9BAFBB70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61351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 sz="2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8968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95289ED6-22CB-3841-B9A4-B6BDC30012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72032" y="0"/>
            <a:ext cx="3171968" cy="4702627"/>
          </a:xfrm>
          <a:prstGeom prst="rect">
            <a:avLst/>
          </a:prstGeom>
        </p:spPr>
      </p:pic>
      <p:pic>
        <p:nvPicPr>
          <p:cNvPr id="4" name="Picture 3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AA5C325F-4A68-544E-9FFF-FFA03FF887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291" r="66084" b="433"/>
          <a:stretch/>
        </p:blipFill>
        <p:spPr>
          <a:xfrm>
            <a:off x="4585033" y="0"/>
            <a:ext cx="1898882" cy="47026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278" y="153484"/>
            <a:ext cx="4135967" cy="513266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25360" y="1033120"/>
            <a:ext cx="2817312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2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89278" y="1033123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25360" y="1389736"/>
            <a:ext cx="2817312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125359" y="1917006"/>
            <a:ext cx="2817313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293092" y="1917007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25359" y="2273622"/>
            <a:ext cx="2817313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25358" y="2798720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93092" y="2798720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125358" y="3155336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5358" y="3680434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89278" y="3680434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125358" y="4037050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E14D27-3377-554F-95D1-74791DD94F72}"/>
              </a:ext>
            </a:extLst>
          </p:cNvPr>
          <p:cNvCxnSpPr>
            <a:cxnSpLocks/>
          </p:cNvCxnSpPr>
          <p:nvPr userDrawn="1"/>
        </p:nvCxnSpPr>
        <p:spPr>
          <a:xfrm>
            <a:off x="1045465" y="3804972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908FAE-22D5-EB40-B26F-79336CC1F35B}"/>
              </a:ext>
            </a:extLst>
          </p:cNvPr>
          <p:cNvCxnSpPr>
            <a:cxnSpLocks/>
          </p:cNvCxnSpPr>
          <p:nvPr userDrawn="1"/>
        </p:nvCxnSpPr>
        <p:spPr>
          <a:xfrm>
            <a:off x="1045465" y="2923258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A06532-A4BA-CD4E-B533-E1BDE8537DA5}"/>
              </a:ext>
            </a:extLst>
          </p:cNvPr>
          <p:cNvCxnSpPr>
            <a:cxnSpLocks/>
          </p:cNvCxnSpPr>
          <p:nvPr userDrawn="1"/>
        </p:nvCxnSpPr>
        <p:spPr>
          <a:xfrm>
            <a:off x="1045465" y="2041544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ED5B35-5E30-724B-87D0-46C006B35C03}"/>
              </a:ext>
            </a:extLst>
          </p:cNvPr>
          <p:cNvCxnSpPr>
            <a:cxnSpLocks/>
          </p:cNvCxnSpPr>
          <p:nvPr userDrawn="1"/>
        </p:nvCxnSpPr>
        <p:spPr>
          <a:xfrm>
            <a:off x="1045465" y="11576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9033DAB-530B-4845-B3C4-46C687E99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62CF837-910E-5748-B034-7862E21ED698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4585032" y="-1"/>
            <a:ext cx="4558968" cy="470262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53559670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4">
            <a:extLst>
              <a:ext uri="{FF2B5EF4-FFF2-40B4-BE49-F238E27FC236}">
                <a16:creationId xmlns:a16="http://schemas.microsoft.com/office/drawing/2014/main" id="{95099DE8-574F-9041-8E2B-79625CE7D69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45618" y="274421"/>
            <a:ext cx="3878704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2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7" name="Text Placeholder 8">
            <a:extLst>
              <a:ext uri="{FF2B5EF4-FFF2-40B4-BE49-F238E27FC236}">
                <a16:creationId xmlns:a16="http://schemas.microsoft.com/office/drawing/2014/main" id="{C1CCAC30-5492-DA47-BC16-AF81DEEE08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09536" y="274424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118" name="Text Placeholder 4">
            <a:extLst>
              <a:ext uri="{FF2B5EF4-FFF2-40B4-BE49-F238E27FC236}">
                <a16:creationId xmlns:a16="http://schemas.microsoft.com/office/drawing/2014/main" id="{48B7EFB6-5D6B-2140-B682-F250745FADF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645618" y="631037"/>
            <a:ext cx="387870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4F253BC2-F500-3148-B49B-29A1793CFA6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645617" y="1158307"/>
            <a:ext cx="3878706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D85B2A18-ED79-A44D-9AFB-C32B455A48E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813350" y="1158308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6C18B101-901D-774D-A6E3-D83A2A86AB7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645617" y="1514923"/>
            <a:ext cx="3878706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9F42745A-769E-4A43-9851-1FFB3BC94A9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645615" y="2040021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9D1AAF0F-2C2A-734B-B00F-F061AE6DE21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813350" y="2040021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8D272742-9404-1A41-B499-41B229D7A9C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645615" y="2396637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7282B8FA-E88E-5B41-83AA-2ED3D85AC86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645615" y="2921735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ED35D191-5360-274D-8339-74CA37A4B92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09536" y="2921735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A9E01E94-A714-D248-B7D1-777452121A5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645615" y="3278351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9827C6E-2E5A-654F-8129-EECF7C674BF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45615" y="3803449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AEEFF60B-AB80-7C4E-AE06-84447952CB7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813350" y="3803450"/>
            <a:ext cx="672478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 dirty="0"/>
              <a:t>05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001E0006-A93F-5D4E-B60E-1159575D155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645615" y="4160065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39C5B0B-1272-1A46-9F84-72356DD13D74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927987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265482E-CCD0-7846-B969-D7D97C615087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046273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A984A4B3-E99F-7749-90E7-2C6E22E3CBDB}"/>
              </a:ext>
            </a:extLst>
          </p:cNvPr>
          <p:cNvCxnSpPr>
            <a:cxnSpLocks/>
          </p:cNvCxnSpPr>
          <p:nvPr userDrawn="1"/>
        </p:nvCxnSpPr>
        <p:spPr>
          <a:xfrm>
            <a:off x="4565723" y="21645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9C01CEA-6C4C-BF4A-9905-36DE0F7CCDA5}"/>
              </a:ext>
            </a:extLst>
          </p:cNvPr>
          <p:cNvCxnSpPr>
            <a:cxnSpLocks/>
          </p:cNvCxnSpPr>
          <p:nvPr userDrawn="1"/>
        </p:nvCxnSpPr>
        <p:spPr>
          <a:xfrm>
            <a:off x="4565723" y="1282845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2C2A6EB-33DC-2843-AE4F-60FBEE0A4511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98960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839" y="1924753"/>
            <a:ext cx="2740661" cy="8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4CEAB0D7-EE10-3240-ACA1-CAE55C902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0" name="Picture 29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B167D74-A4B8-AA45-8E77-F9ED2F62A4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18" t="1215"/>
          <a:stretch/>
        </p:blipFill>
        <p:spPr>
          <a:xfrm>
            <a:off x="-1" y="-4573"/>
            <a:ext cx="3301609" cy="4706747"/>
          </a:xfrm>
          <a:prstGeom prst="rect">
            <a:avLst/>
          </a:prstGeom>
        </p:spPr>
      </p:pic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EE00522D-98A5-064E-B37C-B66BA2BE6C82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3301609" cy="4698058"/>
          </a:xfrm>
          <a:prstGeom prst="rect">
            <a:avLst/>
          </a:prstGeom>
        </p:spPr>
        <p:txBody>
          <a:bodyPr vert="horz" lIns="548640" tIns="1554480" rIns="548640" bIns="45720" rtlCol="0" anchor="t">
            <a:noAutofit/>
          </a:bodyPr>
          <a:lstStyle>
            <a:lvl1pPr>
              <a:defRPr lang="en-US" sz="8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</a:defRPr>
            </a:lvl1pPr>
          </a:lstStyle>
          <a:p>
            <a:pPr marR="0" lvl="0" algn="ctr" fontAlgn="auto">
              <a:buSzTx/>
              <a:tabLst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39100764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7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38.png"/><Relationship Id="rId5" Type="http://schemas.openxmlformats.org/officeDocument/2006/relationships/theme" Target="../theme/theme4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8.xml"/><Relationship Id="rId9" Type="http://schemas.microsoft.com/office/2007/relationships/hdphoto" Target="../media/hdphoto2.wdp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3.png"/><Relationship Id="rId1" Type="http://schemas.openxmlformats.org/officeDocument/2006/relationships/theme" Target="../theme/theme5.xml"/><Relationship Id="rId6" Type="http://schemas.openxmlformats.org/officeDocument/2006/relationships/image" Target="../media/image3.png"/><Relationship Id="rId5" Type="http://schemas.microsoft.com/office/2007/relationships/hdphoto" Target="../media/hdphoto6.wdp"/><Relationship Id="rId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1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44.jpeg"/><Relationship Id="rId5" Type="http://schemas.openxmlformats.org/officeDocument/2006/relationships/theme" Target="../theme/theme6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2.xml"/><Relationship Id="rId9" Type="http://schemas.microsoft.com/office/2007/relationships/hdphoto" Target="../media/hdphoto7.wdp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5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50.png"/><Relationship Id="rId5" Type="http://schemas.openxmlformats.org/officeDocument/2006/relationships/theme" Target="../theme/theme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6.xml"/><Relationship Id="rId9" Type="http://schemas.microsoft.com/office/2007/relationships/hdphoto" Target="../media/hdphoto11.wdp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9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58.jpeg"/><Relationship Id="rId5" Type="http://schemas.openxmlformats.org/officeDocument/2006/relationships/theme" Target="../theme/theme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0.xml"/><Relationship Id="rId9" Type="http://schemas.microsoft.com/office/2007/relationships/hdphoto" Target="../media/hdphoto15.wdp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theme" Target="../theme/theme9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10A9F2-A1E0-E94D-82A3-588C1C5F1A1D}"/>
              </a:ext>
            </a:extLst>
          </p:cNvPr>
          <p:cNvSpPr/>
          <p:nvPr userDrawn="1"/>
        </p:nvSpPr>
        <p:spPr>
          <a:xfrm>
            <a:off x="0" y="4700985"/>
            <a:ext cx="9144000" cy="44251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A85343-723A-3440-A14C-8D2A91DCAE98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287547" y="153484"/>
            <a:ext cx="856890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F31DDE-E6BB-EF45-952A-D0FA21CC1CF0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51E2FDE-C943-DC49-81D4-58535D13C7F1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BB477A-C9AB-4E42-BEA0-CDEC44B18175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D85B9D30-0856-2A44-8F9F-A576604A054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CDC8142B-67DB-9540-81FA-1B3130036B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5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1635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5" r:id="rId1"/>
    <p:sldLayoutId id="2147484164" r:id="rId2"/>
    <p:sldLayoutId id="2147484275" r:id="rId3"/>
    <p:sldLayoutId id="2147484156" r:id="rId4"/>
    <p:sldLayoutId id="2147484038" r:id="rId5"/>
    <p:sldLayoutId id="2147484042" r:id="rId6"/>
    <p:sldLayoutId id="2147484194" r:id="rId7"/>
    <p:sldLayoutId id="2147484235" r:id="rId8"/>
    <p:sldLayoutId id="2147484236" r:id="rId9"/>
    <p:sldLayoutId id="2147484159" r:id="rId10"/>
    <p:sldLayoutId id="2147484323" r:id="rId11"/>
    <p:sldLayoutId id="2147484183" r:id="rId12"/>
    <p:sldLayoutId id="2147484271" r:id="rId13"/>
    <p:sldLayoutId id="2147484158" r:id="rId14"/>
    <p:sldLayoutId id="2147484044" r:id="rId15"/>
    <p:sldLayoutId id="2147484043" r:id="rId16"/>
    <p:sldLayoutId id="2147484187" r:id="rId17"/>
    <p:sldLayoutId id="2147484322" r:id="rId18"/>
    <p:sldLayoutId id="2147484315" r:id="rId19"/>
    <p:sldLayoutId id="2147484318" r:id="rId20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tx2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120650" indent="-12065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20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tabLst/>
        <a:defRPr lang="en-US" sz="1800" b="0" i="0" kern="1200" baseline="0" dirty="0" smtClean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3444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System Font Regular"/>
        <a:buChar char="⁃"/>
        <a:tabLst/>
        <a:defRPr sz="18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5730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System Font Regular"/>
        <a:buChar char="◦"/>
        <a:tabLst/>
        <a:defRPr sz="18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System Font Regular"/>
        <a:buChar char="‣"/>
        <a:tabLst/>
        <a:defRPr sz="18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 userDrawn="1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7547" y="153484"/>
            <a:ext cx="856890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DBB97A2-614B-BD46-839B-031064799D6A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4" y="4763075"/>
            <a:ext cx="1809827" cy="325694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DB9C8F-3113-1149-9003-8544FAC473F2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9AF60A1C-96C1-9C4A-B5D8-7FAEE70227E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3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8E7C997B-356E-884C-B228-A4F8ED47822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3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5892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6" r:id="rId1"/>
    <p:sldLayoutId id="2147484211" r:id="rId2"/>
    <p:sldLayoutId id="2147484274" r:id="rId3"/>
    <p:sldLayoutId id="2147484212" r:id="rId4"/>
    <p:sldLayoutId id="2147484213" r:id="rId5"/>
    <p:sldLayoutId id="2147484214" r:id="rId6"/>
    <p:sldLayoutId id="2147484207" r:id="rId7"/>
    <p:sldLayoutId id="2147484239" r:id="rId8"/>
    <p:sldLayoutId id="2147484240" r:id="rId9"/>
    <p:sldLayoutId id="2147484319" r:id="rId10"/>
    <p:sldLayoutId id="2147484321" r:id="rId11"/>
    <p:sldLayoutId id="2147484216" r:id="rId12"/>
    <p:sldLayoutId id="2147484223" r:id="rId13"/>
    <p:sldLayoutId id="2147484314" r:id="rId14"/>
    <p:sldLayoutId id="2147484219" r:id="rId15"/>
    <p:sldLayoutId id="2147484221" r:id="rId16"/>
    <p:sldLayoutId id="2147484283" r:id="rId17"/>
    <p:sldLayoutId id="2147484320" r:id="rId18"/>
    <p:sldLayoutId id="2147484316" r:id="rId19"/>
    <p:sldLayoutId id="2147484313" r:id="rId20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lang="en-US" sz="2000" b="0" i="0" kern="120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lang="en-US" sz="18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3444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lang="en-US" sz="18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5730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◦"/>
        <a:tabLst/>
        <a:defRPr lang="en-US" sz="18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lang="en-US" sz="18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7547" y="153484"/>
            <a:ext cx="856890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089B88-B6FF-EB46-BD00-8F90CF125F9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4" y="4763075"/>
            <a:ext cx="1809827" cy="32569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21F2199-D67B-FF4B-B21C-77A3148FF341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CF9E8360-7A19-A040-B093-CEB7431F7AE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371D90C3-0694-DC41-BAB7-62E3362C2EA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6141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9" r:id="rId1"/>
    <p:sldLayoutId id="2147484310" r:id="rId2"/>
    <p:sldLayoutId id="2147484311" r:id="rId3"/>
    <p:sldLayoutId id="2147484312" r:id="rId4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2000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3444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sz="18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5730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100000"/>
        <a:buFont typeface="System Font Regular"/>
        <a:buChar char="◦"/>
        <a:tabLst/>
        <a:defRPr sz="16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sz="1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117407E-E03D-7F42-9AF9-9E651C3260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2"/>
          <a:stretch/>
        </p:blipFill>
        <p:spPr>
          <a:xfrm>
            <a:off x="-1" y="4700984"/>
            <a:ext cx="9143999" cy="442516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287547" y="153484"/>
            <a:ext cx="856117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dirty="0"/>
              <a:t>Click to Add Title</a:t>
            </a:r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2E0ADB-35FD-7B46-A214-BC52654E7EC1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82D3820C-9DF6-384C-B100-D65967606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984A0A-FF64-C44E-8A68-931060F8BD4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90C657C-DD50-0647-A9EA-EA2C251FA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A597BC-6DC9-DE48-84DD-A1B78C39F7D1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D61CCC1-757B-4545-9DB2-15862F0B241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91607BA9-7A74-3F4E-8B06-EFFE068D796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2518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2" r:id="rId1"/>
    <p:sldLayoutId id="2147484243" r:id="rId2"/>
    <p:sldLayoutId id="2147484244" r:id="rId3"/>
    <p:sldLayoutId id="2147484245" r:id="rId4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18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3444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5730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CD40CC-A845-3F4A-BE42-3BC45E77D4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700985"/>
            <a:ext cx="9144001" cy="44251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407E87-48A2-4741-BE05-4B7220DB8FF0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1DF4C4D-BF3C-764A-9A36-0AB2BB01C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03D4E6-424B-9644-9165-8985D24A76F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CD5CCC59-47A2-4347-8B1C-1FAF05AE4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47" y="153484"/>
            <a:ext cx="856890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BAF46A5-C3E5-9041-910E-D93765F39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DD9D6A-CB4A-3645-A68F-D742A2AECBA2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4F6CDEF9-400F-F44D-903E-89A278FF45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1867901-FAC4-4B4F-841D-250274CD9FB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101087"/>
      </p:ext>
    </p:extLst>
  </p:cSld>
  <p:clrMap bg1="lt1" tx1="dk1" bg2="lt2" tx2="dk2" accent1="accent1" accent2="accent2" accent3="accent3" accent4="accent4" accent5="accent5" accent6="accent6" hlink="hlink" folHlink="folHlink"/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2000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3444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5730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1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3F8E0A54-00FA-474D-8B63-5A0C5983B4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694755"/>
            <a:ext cx="9143998" cy="44874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287546" y="4444777"/>
            <a:ext cx="8568908" cy="22959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7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287547" y="153484"/>
            <a:ext cx="856117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287546" y="1007076"/>
            <a:ext cx="8568908" cy="3409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5ECDCD-249A-BF45-8354-8498C1C971E8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5CFD7D5-0110-9747-BC20-D2233D783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B8E3DF-6BF0-EE49-A8F4-8332B721608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F1D3441-33E0-1A47-A76C-7341FBCD4441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08F3BAB7-BEFC-7749-8C65-8D5090C3703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9803BD48-5FDE-AC43-A6BF-0206A2118B7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8818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1" r:id="rId1"/>
    <p:sldLayoutId id="2147484232" r:id="rId2"/>
    <p:sldLayoutId id="2147484233" r:id="rId3"/>
    <p:sldLayoutId id="2147484234" r:id="rId4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2000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3444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5730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1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9B2BA5-96E4-444F-86F5-83B9B6AAB233}"/>
              </a:ext>
            </a:extLst>
          </p:cNvPr>
          <p:cNvPicPr>
            <a:picLocks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700984"/>
            <a:ext cx="9144000" cy="44251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287546" y="4444777"/>
            <a:ext cx="8568908" cy="22959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7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287547" y="153484"/>
            <a:ext cx="856117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287546" y="1007076"/>
            <a:ext cx="8568908" cy="3409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13764B-55B6-2D4C-ADAF-1F8FA95B3C43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44563C5-9D53-6A4F-8CB2-9596A9EF0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D0F36F-683B-324E-806B-E3E999BB069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C66A663-A352-7A41-81C0-C73D438DBC12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627D1402-AB26-B943-82DF-010E4BE755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DD33F590-3592-B345-B9DB-BB6B1C61362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3570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2" r:id="rId1"/>
    <p:sldLayoutId id="2147484133" r:id="rId2"/>
    <p:sldLayoutId id="2147484134" r:id="rId3"/>
    <p:sldLayoutId id="2147484135" r:id="rId4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2000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3444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5730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1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5A2FBBD-990F-1B4D-B0A2-F850404766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4700984"/>
            <a:ext cx="9144001" cy="44251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287546" y="4444777"/>
            <a:ext cx="8568908" cy="22959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7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287547" y="153484"/>
            <a:ext cx="856117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287546" y="1007076"/>
            <a:ext cx="8568908" cy="3409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3072AD-A548-464D-89E9-48753E336521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12655957-7B29-6245-B2C2-012D8C74B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F709E6-BCF3-7345-8BF0-E158D5973F1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748DE1C-9F93-4747-B023-F19C3936A61E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303D4F13-F673-1647-AA82-96735DF7D81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98D1285-1942-6E4F-B5AD-766EC960CFB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5267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1" r:id="rId1"/>
    <p:sldLayoutId id="2147484202" r:id="rId2"/>
    <p:sldLayoutId id="2147484203" r:id="rId3"/>
    <p:sldLayoutId id="2147484204" r:id="rId4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2000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3444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5730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1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818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5" r:id="rId1"/>
    <p:sldLayoutId id="2147484326" r:id="rId2"/>
    <p:sldLayoutId id="2147484327" r:id="rId3"/>
    <p:sldLayoutId id="2147484328" r:id="rId4"/>
    <p:sldLayoutId id="2147484329" r:id="rId5"/>
    <p:sldLayoutId id="2147484330" r:id="rId6"/>
    <p:sldLayoutId id="2147484331" r:id="rId7"/>
    <p:sldLayoutId id="2147484332" r:id="rId8"/>
    <p:sldLayoutId id="2147484333" r:id="rId9"/>
    <p:sldLayoutId id="2147484334" r:id="rId10"/>
    <p:sldLayoutId id="2147484335" r:id="rId11"/>
    <p:sldLayoutId id="2147484336" r:id="rId12"/>
    <p:sldLayoutId id="2147484337" r:id="rId13"/>
    <p:sldLayoutId id="2147484338" r:id="rId14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13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image" Target="../media/image121.png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5" Type="http://schemas.openxmlformats.org/officeDocument/2006/relationships/image" Target="../media/image132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Relationship Id="rId14" Type="http://schemas.openxmlformats.org/officeDocument/2006/relationships/image" Target="../media/image11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2.png"/><Relationship Id="rId3" Type="http://schemas.openxmlformats.org/officeDocument/2006/relationships/image" Target="../media/image137.png"/><Relationship Id="rId7" Type="http://schemas.openxmlformats.org/officeDocument/2006/relationships/image" Target="../media/image128.png"/><Relationship Id="rId12" Type="http://schemas.openxmlformats.org/officeDocument/2006/relationships/image" Target="../media/image1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40.png"/><Relationship Id="rId11" Type="http://schemas.openxmlformats.org/officeDocument/2006/relationships/image" Target="../media/image113.png"/><Relationship Id="rId5" Type="http://schemas.openxmlformats.org/officeDocument/2006/relationships/image" Target="../media/image139.png"/><Relationship Id="rId10" Type="http://schemas.openxmlformats.org/officeDocument/2006/relationships/image" Target="../media/image131.png"/><Relationship Id="rId4" Type="http://schemas.openxmlformats.org/officeDocument/2006/relationships/image" Target="../media/image138.png"/><Relationship Id="rId9" Type="http://schemas.openxmlformats.org/officeDocument/2006/relationships/image" Target="../media/image130.png"/><Relationship Id="rId14" Type="http://schemas.openxmlformats.org/officeDocument/2006/relationships/image" Target="../media/image11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94.png"/><Relationship Id="rId18" Type="http://schemas.openxmlformats.org/officeDocument/2006/relationships/image" Target="../media/image146.png"/><Relationship Id="rId26" Type="http://schemas.openxmlformats.org/officeDocument/2006/relationships/image" Target="../media/image154.png"/><Relationship Id="rId3" Type="http://schemas.openxmlformats.org/officeDocument/2006/relationships/image" Target="../media/image128.png"/><Relationship Id="rId21" Type="http://schemas.openxmlformats.org/officeDocument/2006/relationships/image" Target="../media/image149.png"/><Relationship Id="rId7" Type="http://schemas.openxmlformats.org/officeDocument/2006/relationships/image" Target="../media/image113.png"/><Relationship Id="rId12" Type="http://schemas.openxmlformats.org/officeDocument/2006/relationships/image" Target="../media/image93.png"/><Relationship Id="rId17" Type="http://schemas.openxmlformats.org/officeDocument/2006/relationships/image" Target="../media/image145.png"/><Relationship Id="rId25" Type="http://schemas.openxmlformats.org/officeDocument/2006/relationships/image" Target="../media/image153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44.png"/><Relationship Id="rId20" Type="http://schemas.openxmlformats.org/officeDocument/2006/relationships/image" Target="../media/image148.png"/><Relationship Id="rId29" Type="http://schemas.openxmlformats.org/officeDocument/2006/relationships/image" Target="../media/image157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31.png"/><Relationship Id="rId11" Type="http://schemas.openxmlformats.org/officeDocument/2006/relationships/image" Target="../media/image141.png"/><Relationship Id="rId24" Type="http://schemas.openxmlformats.org/officeDocument/2006/relationships/image" Target="../media/image152.png"/><Relationship Id="rId5" Type="http://schemas.openxmlformats.org/officeDocument/2006/relationships/image" Target="../media/image130.png"/><Relationship Id="rId15" Type="http://schemas.openxmlformats.org/officeDocument/2006/relationships/image" Target="../media/image143.png"/><Relationship Id="rId23" Type="http://schemas.openxmlformats.org/officeDocument/2006/relationships/image" Target="../media/image151.png"/><Relationship Id="rId28" Type="http://schemas.openxmlformats.org/officeDocument/2006/relationships/image" Target="../media/image156.png"/><Relationship Id="rId10" Type="http://schemas.openxmlformats.org/officeDocument/2006/relationships/image" Target="../media/image111.png"/><Relationship Id="rId19" Type="http://schemas.openxmlformats.org/officeDocument/2006/relationships/image" Target="../media/image147.png"/><Relationship Id="rId4" Type="http://schemas.openxmlformats.org/officeDocument/2006/relationships/image" Target="../media/image129.png"/><Relationship Id="rId9" Type="http://schemas.openxmlformats.org/officeDocument/2006/relationships/image" Target="../media/image132.png"/><Relationship Id="rId14" Type="http://schemas.openxmlformats.org/officeDocument/2006/relationships/image" Target="../media/image142.png"/><Relationship Id="rId22" Type="http://schemas.openxmlformats.org/officeDocument/2006/relationships/image" Target="../media/image150.png"/><Relationship Id="rId27" Type="http://schemas.openxmlformats.org/officeDocument/2006/relationships/image" Target="../media/image1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3A6F5-93D3-1049-BE34-E7B13E56D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C1E699-D0DF-4DBA-356B-85FD26ACE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27" y="1631290"/>
            <a:ext cx="8568908" cy="940460"/>
          </a:xfrm>
        </p:spPr>
        <p:txBody>
          <a:bodyPr/>
          <a:lstStyle/>
          <a:p>
            <a:r>
              <a:rPr lang="en-US" dirty="0"/>
              <a:t>RNAseq study of SMN2 splice-modulator lead compounds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07B74C-8383-7F85-BF09-573C267CFDDC}"/>
              </a:ext>
            </a:extLst>
          </p:cNvPr>
          <p:cNvSpPr/>
          <p:nvPr/>
        </p:nvSpPr>
        <p:spPr>
          <a:xfrm>
            <a:off x="6165973" y="4055516"/>
            <a:ext cx="2872284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dirty="0">
                <a:solidFill>
                  <a:srgbClr val="005B82"/>
                </a:solidFill>
                <a:sym typeface="Wingdings" panose="05000000000000000000" pitchFamily="2" charset="2"/>
              </a:rPr>
              <a:t>Zhen Gao</a:t>
            </a:r>
          </a:p>
          <a:p>
            <a:pPr algn="r"/>
            <a:r>
              <a:rPr lang="en-US" dirty="0">
                <a:solidFill>
                  <a:srgbClr val="005B82"/>
                </a:solidFill>
                <a:sym typeface="Wingdings" panose="05000000000000000000" pitchFamily="2" charset="2"/>
              </a:rPr>
              <a:t>09/14/2023</a:t>
            </a:r>
          </a:p>
        </p:txBody>
      </p:sp>
    </p:spTree>
    <p:extLst>
      <p:ext uri="{BB962C8B-B14F-4D97-AF65-F5344CB8AC3E}">
        <p14:creationId xmlns:p14="http://schemas.microsoft.com/office/powerpoint/2010/main" val="141938154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A282C54-7155-69BD-608A-CE9B788674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663390"/>
              </p:ext>
            </p:extLst>
          </p:nvPr>
        </p:nvGraphicFramePr>
        <p:xfrm>
          <a:off x="1600396" y="888820"/>
          <a:ext cx="4976076" cy="34804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88554">
                  <a:extLst>
                    <a:ext uri="{9D8B030D-6E8A-4147-A177-3AD203B41FA5}">
                      <a16:colId xmlns:a16="http://schemas.microsoft.com/office/drawing/2014/main" val="3537817412"/>
                    </a:ext>
                  </a:extLst>
                </a:gridCol>
                <a:gridCol w="1087007">
                  <a:extLst>
                    <a:ext uri="{9D8B030D-6E8A-4147-A177-3AD203B41FA5}">
                      <a16:colId xmlns:a16="http://schemas.microsoft.com/office/drawing/2014/main" val="2746509206"/>
                    </a:ext>
                  </a:extLst>
                </a:gridCol>
                <a:gridCol w="700515">
                  <a:extLst>
                    <a:ext uri="{9D8B030D-6E8A-4147-A177-3AD203B41FA5}">
                      <a16:colId xmlns:a16="http://schemas.microsoft.com/office/drawing/2014/main" val="1833974992"/>
                    </a:ext>
                  </a:extLst>
                </a:gridCol>
              </a:tblGrid>
              <a:tr h="15132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Comparison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HTT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SMN2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extLst>
                  <a:ext uri="{0D108BD9-81ED-4DB2-BD59-A6C34878D82A}">
                    <a16:rowId xmlns:a16="http://schemas.microsoft.com/office/drawing/2014/main" val="2205555529"/>
                  </a:ext>
                </a:extLst>
              </a:tr>
              <a:tr h="15132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dPSI_GM_BIO_1949634_10x_vs_GM_DMSO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NA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-0.2746671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extLst>
                  <a:ext uri="{0D108BD9-81ED-4DB2-BD59-A6C34878D82A}">
                    <a16:rowId xmlns:a16="http://schemas.microsoft.com/office/drawing/2014/main" val="920756003"/>
                  </a:ext>
                </a:extLst>
              </a:tr>
              <a:tr h="15132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dPSI_GM_BIO_1949634_3x_vs_GM_DMSO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NA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NA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extLst>
                  <a:ext uri="{0D108BD9-81ED-4DB2-BD59-A6C34878D82A}">
                    <a16:rowId xmlns:a16="http://schemas.microsoft.com/office/drawing/2014/main" val="3247440366"/>
                  </a:ext>
                </a:extLst>
              </a:tr>
              <a:tr h="15132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dPSI_GM_BIO_2178782_10x_vs_GM_DMSO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0.582198416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-0.2861569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extLst>
                  <a:ext uri="{0D108BD9-81ED-4DB2-BD59-A6C34878D82A}">
                    <a16:rowId xmlns:a16="http://schemas.microsoft.com/office/drawing/2014/main" val="2533755053"/>
                  </a:ext>
                </a:extLst>
              </a:tr>
              <a:tr h="15132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dPSI_GM_BIO_2178782_3x_vs_GM_DMSO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0.266403816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-0.2665936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extLst>
                  <a:ext uri="{0D108BD9-81ED-4DB2-BD59-A6C34878D82A}">
                    <a16:rowId xmlns:a16="http://schemas.microsoft.com/office/drawing/2014/main" val="618342599"/>
                  </a:ext>
                </a:extLst>
              </a:tr>
              <a:tr h="15132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dPSI_GM_BIO_2186827_10x_vs_GM_DMSO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NA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-0.2757955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extLst>
                  <a:ext uri="{0D108BD9-81ED-4DB2-BD59-A6C34878D82A}">
                    <a16:rowId xmlns:a16="http://schemas.microsoft.com/office/drawing/2014/main" val="4029324061"/>
                  </a:ext>
                </a:extLst>
              </a:tr>
              <a:tr h="15132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dPSI_GM_BIO_2186827_3x_vs_GM_DMSO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0.367161961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NA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extLst>
                  <a:ext uri="{0D108BD9-81ED-4DB2-BD59-A6C34878D82A}">
                    <a16:rowId xmlns:a16="http://schemas.microsoft.com/office/drawing/2014/main" val="4169968568"/>
                  </a:ext>
                </a:extLst>
              </a:tr>
              <a:tr h="15132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dPSI_GM_BIO_2196772_10x_vs_GM_DMSO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0.539776822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-0.2807347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extLst>
                  <a:ext uri="{0D108BD9-81ED-4DB2-BD59-A6C34878D82A}">
                    <a16:rowId xmlns:a16="http://schemas.microsoft.com/office/drawing/2014/main" val="3864012970"/>
                  </a:ext>
                </a:extLst>
              </a:tr>
              <a:tr h="15132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dPSI_GM_BIO_2196772_3x_vs_GM_DMSO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NA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-0.261674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extLst>
                  <a:ext uri="{0D108BD9-81ED-4DB2-BD59-A6C34878D82A}">
                    <a16:rowId xmlns:a16="http://schemas.microsoft.com/office/drawing/2014/main" val="607915462"/>
                  </a:ext>
                </a:extLst>
              </a:tr>
              <a:tr h="15132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dPSI_GM_BIO_2196895_10x_vs_GM_DMSO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NA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-0.2743404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extLst>
                  <a:ext uri="{0D108BD9-81ED-4DB2-BD59-A6C34878D82A}">
                    <a16:rowId xmlns:a16="http://schemas.microsoft.com/office/drawing/2014/main" val="3494198808"/>
                  </a:ext>
                </a:extLst>
              </a:tr>
              <a:tr h="15132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dPSI_GM_BIO_2196895_3x_vs_GM_DMSO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NA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NA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extLst>
                  <a:ext uri="{0D108BD9-81ED-4DB2-BD59-A6C34878D82A}">
                    <a16:rowId xmlns:a16="http://schemas.microsoft.com/office/drawing/2014/main" val="349135575"/>
                  </a:ext>
                </a:extLst>
              </a:tr>
              <a:tr h="15132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dPSI_GM_BIO_2197306_10x_vs_GM_DMSO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NA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-0.28458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extLst>
                  <a:ext uri="{0D108BD9-81ED-4DB2-BD59-A6C34878D82A}">
                    <a16:rowId xmlns:a16="http://schemas.microsoft.com/office/drawing/2014/main" val="2013170976"/>
                  </a:ext>
                </a:extLst>
              </a:tr>
              <a:tr h="15132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dPSI_GM_BIO_2197306_3x_vs_GM_DMSO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NA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-0.2543306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extLst>
                  <a:ext uri="{0D108BD9-81ED-4DB2-BD59-A6C34878D82A}">
                    <a16:rowId xmlns:a16="http://schemas.microsoft.com/office/drawing/2014/main" val="3079878990"/>
                  </a:ext>
                </a:extLst>
              </a:tr>
              <a:tr h="15132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dPSI_GM_BIO_2199562_10x_vs_GM_DMSO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0.473243372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-0.2740286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extLst>
                  <a:ext uri="{0D108BD9-81ED-4DB2-BD59-A6C34878D82A}">
                    <a16:rowId xmlns:a16="http://schemas.microsoft.com/office/drawing/2014/main" val="1626933451"/>
                  </a:ext>
                </a:extLst>
              </a:tr>
              <a:tr h="15132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dPSI_GM_BIO_2199562_3x_vs_GM_DMSO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0.399609511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-0.2612216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extLst>
                  <a:ext uri="{0D108BD9-81ED-4DB2-BD59-A6C34878D82A}">
                    <a16:rowId xmlns:a16="http://schemas.microsoft.com/office/drawing/2014/main" val="316631244"/>
                  </a:ext>
                </a:extLst>
              </a:tr>
              <a:tr h="15132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dPSI_GM_BIO_2201042_10x_vs_GM_DMSO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NA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NA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extLst>
                  <a:ext uri="{0D108BD9-81ED-4DB2-BD59-A6C34878D82A}">
                    <a16:rowId xmlns:a16="http://schemas.microsoft.com/office/drawing/2014/main" val="304156956"/>
                  </a:ext>
                </a:extLst>
              </a:tr>
              <a:tr h="15132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dPSI_GM_BIO_2201042_3x_vs_GM_DMSO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0.267237035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NA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extLst>
                  <a:ext uri="{0D108BD9-81ED-4DB2-BD59-A6C34878D82A}">
                    <a16:rowId xmlns:a16="http://schemas.microsoft.com/office/drawing/2014/main" val="2787348050"/>
                  </a:ext>
                </a:extLst>
              </a:tr>
              <a:tr h="15132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dPSI_GM_BIO_2204984_10x_vs_GM_DMSO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0.453920541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-0.2778826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extLst>
                  <a:ext uri="{0D108BD9-81ED-4DB2-BD59-A6C34878D82A}">
                    <a16:rowId xmlns:a16="http://schemas.microsoft.com/office/drawing/2014/main" val="285073240"/>
                  </a:ext>
                </a:extLst>
              </a:tr>
              <a:tr h="15132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dPSI_GM_BIO_2204984_3x_vs_GM_DMSO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NA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-0.2582323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extLst>
                  <a:ext uri="{0D108BD9-81ED-4DB2-BD59-A6C34878D82A}">
                    <a16:rowId xmlns:a16="http://schemas.microsoft.com/office/drawing/2014/main" val="2458776590"/>
                  </a:ext>
                </a:extLst>
              </a:tr>
              <a:tr h="15132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dPSI_GM_BIO_2206678_10x_vs_GM_DMSO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0.312821592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NA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extLst>
                  <a:ext uri="{0D108BD9-81ED-4DB2-BD59-A6C34878D82A}">
                    <a16:rowId xmlns:a16="http://schemas.microsoft.com/office/drawing/2014/main" val="3128717784"/>
                  </a:ext>
                </a:extLst>
              </a:tr>
              <a:tr h="15132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dPSI_GM_BIO_2206678_3x_vs_GM_DMSO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NA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NA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extLst>
                  <a:ext uri="{0D108BD9-81ED-4DB2-BD59-A6C34878D82A}">
                    <a16:rowId xmlns:a16="http://schemas.microsoft.com/office/drawing/2014/main" val="3567308066"/>
                  </a:ext>
                </a:extLst>
              </a:tr>
              <a:tr h="15132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dPSI_GM_BIO_2207180_10x_vs_GM_DMSO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NA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NA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extLst>
                  <a:ext uri="{0D108BD9-81ED-4DB2-BD59-A6C34878D82A}">
                    <a16:rowId xmlns:a16="http://schemas.microsoft.com/office/drawing/2014/main" val="3434541096"/>
                  </a:ext>
                </a:extLst>
              </a:tr>
              <a:tr h="15132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dPSI_GM_BIO_2207180_3x_vs_GM_DMSO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NA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NA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2" marR="7102" marT="7102" marB="0" anchor="b"/>
                </a:tc>
                <a:extLst>
                  <a:ext uri="{0D108BD9-81ED-4DB2-BD59-A6C34878D82A}">
                    <a16:rowId xmlns:a16="http://schemas.microsoft.com/office/drawing/2014/main" val="213136245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394ACD6E-0556-8AD9-0AC6-F1E260B7C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967" y="190942"/>
            <a:ext cx="5531445" cy="617573"/>
          </a:xfrm>
        </p:spPr>
        <p:txBody>
          <a:bodyPr/>
          <a:lstStyle/>
          <a:p>
            <a:r>
              <a:rPr lang="en-US" sz="2000" dirty="0"/>
              <a:t>DSG Counts in GM fibroblasts on-Targets</a:t>
            </a:r>
            <a:br>
              <a:rPr lang="en-US" sz="2000" dirty="0"/>
            </a:br>
            <a:r>
              <a:rPr lang="en-US" sz="2000" dirty="0"/>
              <a:t>(11 compounds + </a:t>
            </a:r>
            <a:r>
              <a:rPr lang="en-US" sz="2000" dirty="0" err="1"/>
              <a:t>risdplam</a:t>
            </a:r>
            <a:r>
              <a:rPr lang="en-US" sz="2000" dirty="0"/>
              <a:t> vs DMSO)</a:t>
            </a:r>
          </a:p>
        </p:txBody>
      </p:sp>
    </p:spTree>
    <p:extLst>
      <p:ext uri="{BB962C8B-B14F-4D97-AF65-F5344CB8AC3E}">
        <p14:creationId xmlns:p14="http://schemas.microsoft.com/office/powerpoint/2010/main" val="235669636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28406F6-BA18-A22A-6EC7-603296646D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374301"/>
              </p:ext>
            </p:extLst>
          </p:nvPr>
        </p:nvGraphicFramePr>
        <p:xfrm>
          <a:off x="1572048" y="829464"/>
          <a:ext cx="5333728" cy="34845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17729">
                  <a:extLst>
                    <a:ext uri="{9D8B030D-6E8A-4147-A177-3AD203B41FA5}">
                      <a16:colId xmlns:a16="http://schemas.microsoft.com/office/drawing/2014/main" val="4184400946"/>
                    </a:ext>
                  </a:extLst>
                </a:gridCol>
                <a:gridCol w="1165135">
                  <a:extLst>
                    <a:ext uri="{9D8B030D-6E8A-4147-A177-3AD203B41FA5}">
                      <a16:colId xmlns:a16="http://schemas.microsoft.com/office/drawing/2014/main" val="2491484874"/>
                    </a:ext>
                  </a:extLst>
                </a:gridCol>
                <a:gridCol w="750864">
                  <a:extLst>
                    <a:ext uri="{9D8B030D-6E8A-4147-A177-3AD203B41FA5}">
                      <a16:colId xmlns:a16="http://schemas.microsoft.com/office/drawing/2014/main" val="1605711263"/>
                    </a:ext>
                  </a:extLst>
                </a:gridCol>
              </a:tblGrid>
              <a:tr h="165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Comparison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8" marR="7778" marT="7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HTT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8" marR="7778" marT="7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SMN2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8" marR="7778" marT="7778" marB="0" anchor="b"/>
                </a:tc>
                <a:extLst>
                  <a:ext uri="{0D108BD9-81ED-4DB2-BD59-A6C34878D82A}">
                    <a16:rowId xmlns:a16="http://schemas.microsoft.com/office/drawing/2014/main" val="743311365"/>
                  </a:ext>
                </a:extLst>
              </a:tr>
              <a:tr h="165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dPSI_GM_BIO_2178782_10x_vs_GM_BIO_1949634_10x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8" marR="7778" marT="7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0.573112312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8" marR="7778" marT="7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8" marR="7778" marT="7778" marB="0" anchor="b"/>
                </a:tc>
                <a:extLst>
                  <a:ext uri="{0D108BD9-81ED-4DB2-BD59-A6C34878D82A}">
                    <a16:rowId xmlns:a16="http://schemas.microsoft.com/office/drawing/2014/main" val="3187744297"/>
                  </a:ext>
                </a:extLst>
              </a:tr>
              <a:tr h="165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dPSI_GM_BIO_2178782_3x_vs_GM_BIO_1949634_3x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8" marR="7778" marT="7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0.251316009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8" marR="7778" marT="7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8" marR="7778" marT="7778" marB="0" anchor="b"/>
                </a:tc>
                <a:extLst>
                  <a:ext uri="{0D108BD9-81ED-4DB2-BD59-A6C34878D82A}">
                    <a16:rowId xmlns:a16="http://schemas.microsoft.com/office/drawing/2014/main" val="2014963434"/>
                  </a:ext>
                </a:extLst>
              </a:tr>
              <a:tr h="165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dPSI_GM_BIO_2186827_10x_vs_GM_BIO_1949634_10x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8" marR="7778" marT="7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0.561645081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8" marR="7778" marT="7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8" marR="7778" marT="7778" marB="0" anchor="b"/>
                </a:tc>
                <a:extLst>
                  <a:ext uri="{0D108BD9-81ED-4DB2-BD59-A6C34878D82A}">
                    <a16:rowId xmlns:a16="http://schemas.microsoft.com/office/drawing/2014/main" val="519563754"/>
                  </a:ext>
                </a:extLst>
              </a:tr>
              <a:tr h="165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dPSI_GM_BIO_2186827_3x_vs_GM_BIO_1949634_3x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8" marR="7778" marT="7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0.351136013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8" marR="7778" marT="7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8" marR="7778" marT="7778" marB="0" anchor="b"/>
                </a:tc>
                <a:extLst>
                  <a:ext uri="{0D108BD9-81ED-4DB2-BD59-A6C34878D82A}">
                    <a16:rowId xmlns:a16="http://schemas.microsoft.com/office/drawing/2014/main" val="3759177450"/>
                  </a:ext>
                </a:extLst>
              </a:tr>
              <a:tr h="165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dPSI_GM_BIO_2196772_10x_vs_GM_BIO_1949634_10x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8" marR="7778" marT="7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0.530291565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8" marR="7778" marT="7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8" marR="7778" marT="7778" marB="0" anchor="b"/>
                </a:tc>
                <a:extLst>
                  <a:ext uri="{0D108BD9-81ED-4DB2-BD59-A6C34878D82A}">
                    <a16:rowId xmlns:a16="http://schemas.microsoft.com/office/drawing/2014/main" val="474045810"/>
                  </a:ext>
                </a:extLst>
              </a:tr>
              <a:tr h="165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dPSI_GM_BIO_2196772_3x_vs_GM_BIO_1949634_3x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8" marR="7778" marT="7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8" marR="7778" marT="7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8" marR="7778" marT="7778" marB="0" anchor="b"/>
                </a:tc>
                <a:extLst>
                  <a:ext uri="{0D108BD9-81ED-4DB2-BD59-A6C34878D82A}">
                    <a16:rowId xmlns:a16="http://schemas.microsoft.com/office/drawing/2014/main" val="1035983805"/>
                  </a:ext>
                </a:extLst>
              </a:tr>
              <a:tr h="165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dPSI_GM_BIO_2196895_10x_vs_GM_BIO_1949634_10x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8" marR="7778" marT="7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8" marR="7778" marT="7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8" marR="7778" marT="7778" marB="0" anchor="b"/>
                </a:tc>
                <a:extLst>
                  <a:ext uri="{0D108BD9-81ED-4DB2-BD59-A6C34878D82A}">
                    <a16:rowId xmlns:a16="http://schemas.microsoft.com/office/drawing/2014/main" val="2613559578"/>
                  </a:ext>
                </a:extLst>
              </a:tr>
              <a:tr h="165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dPSI_GM_BIO_2196895_3x_vs_GM_BIO_1949634_3x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8" marR="7778" marT="7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8" marR="7778" marT="7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8" marR="7778" marT="7778" marB="0" anchor="b"/>
                </a:tc>
                <a:extLst>
                  <a:ext uri="{0D108BD9-81ED-4DB2-BD59-A6C34878D82A}">
                    <a16:rowId xmlns:a16="http://schemas.microsoft.com/office/drawing/2014/main" val="3384696232"/>
                  </a:ext>
                </a:extLst>
              </a:tr>
              <a:tr h="165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dPSI_GM_BIO_2197306_10x_vs_GM_BIO_1949634_10x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8" marR="7778" marT="7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0.396879107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8" marR="7778" marT="7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8" marR="7778" marT="7778" marB="0" anchor="b"/>
                </a:tc>
                <a:extLst>
                  <a:ext uri="{0D108BD9-81ED-4DB2-BD59-A6C34878D82A}">
                    <a16:rowId xmlns:a16="http://schemas.microsoft.com/office/drawing/2014/main" val="1821964533"/>
                  </a:ext>
                </a:extLst>
              </a:tr>
              <a:tr h="165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dPSI_GM_BIO_2197306_3x_vs_GM_BIO_1949634_3x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8" marR="7778" marT="7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8" marR="7778" marT="7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8" marR="7778" marT="7778" marB="0" anchor="b"/>
                </a:tc>
                <a:extLst>
                  <a:ext uri="{0D108BD9-81ED-4DB2-BD59-A6C34878D82A}">
                    <a16:rowId xmlns:a16="http://schemas.microsoft.com/office/drawing/2014/main" val="1979798063"/>
                  </a:ext>
                </a:extLst>
              </a:tr>
              <a:tr h="165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dPSI_GM_BIO_2199562_10x_vs_GM_BIO_1949634_10x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8" marR="7778" marT="7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0.461609221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8" marR="7778" marT="7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8" marR="7778" marT="7778" marB="0" anchor="b"/>
                </a:tc>
                <a:extLst>
                  <a:ext uri="{0D108BD9-81ED-4DB2-BD59-A6C34878D82A}">
                    <a16:rowId xmlns:a16="http://schemas.microsoft.com/office/drawing/2014/main" val="1190953094"/>
                  </a:ext>
                </a:extLst>
              </a:tr>
              <a:tr h="165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dPSI_GM_BIO_2199562_3x_vs_GM_BIO_1949634_3x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8" marR="7778" marT="7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0.383912975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8" marR="7778" marT="7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8" marR="7778" marT="7778" marB="0" anchor="b"/>
                </a:tc>
                <a:extLst>
                  <a:ext uri="{0D108BD9-81ED-4DB2-BD59-A6C34878D82A}">
                    <a16:rowId xmlns:a16="http://schemas.microsoft.com/office/drawing/2014/main" val="527048170"/>
                  </a:ext>
                </a:extLst>
              </a:tr>
              <a:tr h="165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dPSI_GM_BIO_2201042_10x_vs_GM_BIO_1949634_10x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8" marR="7778" marT="7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8" marR="7778" marT="7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8" marR="7778" marT="7778" marB="0" anchor="b"/>
                </a:tc>
                <a:extLst>
                  <a:ext uri="{0D108BD9-81ED-4DB2-BD59-A6C34878D82A}">
                    <a16:rowId xmlns:a16="http://schemas.microsoft.com/office/drawing/2014/main" val="3484457873"/>
                  </a:ext>
                </a:extLst>
              </a:tr>
              <a:tr h="165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dPSI_GM_BIO_2201042_3x_vs_GM_BIO_1949634_3x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8" marR="7778" marT="7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-0.367444445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8" marR="7778" marT="7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8" marR="7778" marT="7778" marB="0" anchor="b"/>
                </a:tc>
                <a:extLst>
                  <a:ext uri="{0D108BD9-81ED-4DB2-BD59-A6C34878D82A}">
                    <a16:rowId xmlns:a16="http://schemas.microsoft.com/office/drawing/2014/main" val="1730982051"/>
                  </a:ext>
                </a:extLst>
              </a:tr>
              <a:tr h="165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dPSI_GM_BIO_2204984_10x_vs_GM_BIO_1949634_10x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8" marR="7778" marT="7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0.447043597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8" marR="7778" marT="7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8" marR="7778" marT="7778" marB="0" anchor="b"/>
                </a:tc>
                <a:extLst>
                  <a:ext uri="{0D108BD9-81ED-4DB2-BD59-A6C34878D82A}">
                    <a16:rowId xmlns:a16="http://schemas.microsoft.com/office/drawing/2014/main" val="1921669691"/>
                  </a:ext>
                </a:extLst>
              </a:tr>
              <a:tr h="165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dPSI_GM_BIO_2204984_3x_vs_GM_BIO_1949634_3x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8" marR="7778" marT="7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8" marR="7778" marT="7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8" marR="7778" marT="7778" marB="0" anchor="b"/>
                </a:tc>
                <a:extLst>
                  <a:ext uri="{0D108BD9-81ED-4DB2-BD59-A6C34878D82A}">
                    <a16:rowId xmlns:a16="http://schemas.microsoft.com/office/drawing/2014/main" val="1911736713"/>
                  </a:ext>
                </a:extLst>
              </a:tr>
              <a:tr h="165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dPSI_GM_BIO_2206678_10x_vs_GM_BIO_1949634_10x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8" marR="7778" marT="7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0.316328749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8" marR="7778" marT="7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8" marR="7778" marT="7778" marB="0" anchor="b"/>
                </a:tc>
                <a:extLst>
                  <a:ext uri="{0D108BD9-81ED-4DB2-BD59-A6C34878D82A}">
                    <a16:rowId xmlns:a16="http://schemas.microsoft.com/office/drawing/2014/main" val="3573738203"/>
                  </a:ext>
                </a:extLst>
              </a:tr>
              <a:tr h="165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dPSI_GM_BIO_2206678_3x_vs_GM_BIO_1949634_3x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8" marR="7778" marT="7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8" marR="7778" marT="7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8" marR="7778" marT="7778" marB="0" anchor="b"/>
                </a:tc>
                <a:extLst>
                  <a:ext uri="{0D108BD9-81ED-4DB2-BD59-A6C34878D82A}">
                    <a16:rowId xmlns:a16="http://schemas.microsoft.com/office/drawing/2014/main" val="17943699"/>
                  </a:ext>
                </a:extLst>
              </a:tr>
              <a:tr h="165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dPSI_GM_BIO_2207180_10x_vs_GM_BIO_1949634_10x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8" marR="7778" marT="7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8" marR="7778" marT="7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8" marR="7778" marT="7778" marB="0" anchor="b"/>
                </a:tc>
                <a:extLst>
                  <a:ext uri="{0D108BD9-81ED-4DB2-BD59-A6C34878D82A}">
                    <a16:rowId xmlns:a16="http://schemas.microsoft.com/office/drawing/2014/main" val="3790812850"/>
                  </a:ext>
                </a:extLst>
              </a:tr>
              <a:tr h="16593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dPSI_GM_BIO_2207180_3x_vs_GM_BIO_1949634_3x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8" marR="7778" marT="7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8" marR="7778" marT="777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NA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78" marR="7778" marT="7778" marB="0" anchor="b"/>
                </a:tc>
                <a:extLst>
                  <a:ext uri="{0D108BD9-81ED-4DB2-BD59-A6C34878D82A}">
                    <a16:rowId xmlns:a16="http://schemas.microsoft.com/office/drawing/2014/main" val="2835799141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1D52AB22-328A-08C2-E391-310769CBC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967" y="190942"/>
            <a:ext cx="5531445" cy="617573"/>
          </a:xfrm>
        </p:spPr>
        <p:txBody>
          <a:bodyPr/>
          <a:lstStyle/>
          <a:p>
            <a:r>
              <a:rPr lang="en-US" sz="2000" dirty="0"/>
              <a:t>DSG Counts in GM fibroblasts on-Targets</a:t>
            </a:r>
            <a:br>
              <a:rPr lang="en-US" sz="2000" dirty="0"/>
            </a:br>
            <a:r>
              <a:rPr lang="en-US" sz="2000" dirty="0"/>
              <a:t>(11 compounds vs </a:t>
            </a:r>
            <a:r>
              <a:rPr lang="en-US" sz="2000" dirty="0" err="1"/>
              <a:t>risdplam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7147238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A7D1B92-DE53-5AB5-11E9-5DC7DD52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942" y="369065"/>
            <a:ext cx="6676222" cy="651725"/>
          </a:xfrm>
        </p:spPr>
        <p:txBody>
          <a:bodyPr/>
          <a:lstStyle/>
          <a:p>
            <a:r>
              <a:rPr lang="en-US" sz="2000" dirty="0"/>
              <a:t>DSG Counts in GM09677c SMA fibroblasts off-Targets (11 compounds + </a:t>
            </a:r>
            <a:r>
              <a:rPr lang="en-US" sz="2000" dirty="0" err="1"/>
              <a:t>risdplam</a:t>
            </a:r>
            <a:r>
              <a:rPr lang="en-US" sz="2000" dirty="0"/>
              <a:t>)</a:t>
            </a:r>
          </a:p>
        </p:txBody>
      </p:sp>
      <p:pic>
        <p:nvPicPr>
          <p:cNvPr id="11" name="Picture 10" descr="A graph of numbers and letters&#10;&#10;Description automatically generated">
            <a:extLst>
              <a:ext uri="{FF2B5EF4-FFF2-40B4-BE49-F238E27FC236}">
                <a16:creationId xmlns:a16="http://schemas.microsoft.com/office/drawing/2014/main" id="{1FBF96CE-7498-9C2F-91FA-CF0448637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45"/>
          <a:stretch/>
        </p:blipFill>
        <p:spPr>
          <a:xfrm>
            <a:off x="742954" y="1202982"/>
            <a:ext cx="4211817" cy="2941503"/>
          </a:xfrm>
          <a:prstGeom prst="rect">
            <a:avLst/>
          </a:prstGeom>
        </p:spPr>
      </p:pic>
      <p:pic>
        <p:nvPicPr>
          <p:cNvPr id="13" name="Picture 12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FB317964-7659-D48E-7241-29C6767AB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781" y="1410586"/>
            <a:ext cx="3553025" cy="273389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C0720B6-6187-7338-C1E3-53B77079CB9B}"/>
              </a:ext>
            </a:extLst>
          </p:cNvPr>
          <p:cNvSpPr/>
          <p:nvPr/>
        </p:nvSpPr>
        <p:spPr>
          <a:xfrm>
            <a:off x="602512" y="1525836"/>
            <a:ext cx="7527852" cy="206566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1162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EBFA77-DA47-340B-6F41-AA9764F91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003" y="346666"/>
            <a:ext cx="4024866" cy="402486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6D2B590-6C03-96E0-094D-8DB6A71AC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447" y="369065"/>
            <a:ext cx="3487479" cy="1310879"/>
          </a:xfrm>
        </p:spPr>
        <p:txBody>
          <a:bodyPr/>
          <a:lstStyle/>
          <a:p>
            <a:r>
              <a:rPr lang="en-US" sz="2000" dirty="0"/>
              <a:t>DSG Counts in GM09677c SMA fibroblasts off-Targets (11 compounds + </a:t>
            </a:r>
            <a:r>
              <a:rPr lang="en-US" sz="2000" dirty="0" err="1"/>
              <a:t>risdplam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839949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A7D1B92-DE53-5AB5-11E9-5DC7DD52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89" y="100279"/>
            <a:ext cx="8761673" cy="384003"/>
          </a:xfrm>
        </p:spPr>
        <p:txBody>
          <a:bodyPr/>
          <a:lstStyle/>
          <a:p>
            <a:r>
              <a:rPr lang="en-US" sz="2000" dirty="0"/>
              <a:t>DSG Counts in GM09677c off-Targets (11 compounds + </a:t>
            </a:r>
            <a:r>
              <a:rPr lang="en-US" sz="2000" dirty="0" err="1"/>
              <a:t>risdiplam</a:t>
            </a:r>
            <a:r>
              <a:rPr lang="en-US" sz="2000" dirty="0"/>
              <a:t>)</a:t>
            </a:r>
          </a:p>
        </p:txBody>
      </p:sp>
      <p:pic>
        <p:nvPicPr>
          <p:cNvPr id="15" name="Picture 14" descr="A graph of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1F0C1730-2ECB-4E6A-9E40-3587CC13A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29" y="433305"/>
            <a:ext cx="2578977" cy="4738870"/>
          </a:xfrm>
          <a:prstGeom prst="rect">
            <a:avLst/>
          </a:prstGeom>
        </p:spPr>
      </p:pic>
      <p:pic>
        <p:nvPicPr>
          <p:cNvPr id="19" name="Picture 18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71AE8AF-BDE1-27B9-0C9B-0A52B2F03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186" y="554375"/>
            <a:ext cx="4090905" cy="409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83333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numbers and a number&#10;&#10;Description automatically generated with medium confidence">
            <a:extLst>
              <a:ext uri="{FF2B5EF4-FFF2-40B4-BE49-F238E27FC236}">
                <a16:creationId xmlns:a16="http://schemas.microsoft.com/office/drawing/2014/main" id="{67EA44CF-B157-0026-2451-A52C5E4EC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513" y="322382"/>
            <a:ext cx="2646862" cy="2450798"/>
          </a:xfrm>
          <a:prstGeom prst="rect">
            <a:avLst/>
          </a:prstGeom>
        </p:spPr>
      </p:pic>
      <p:pic>
        <p:nvPicPr>
          <p:cNvPr id="7" name="Picture 6" descr="A graph of different sizes and numbers&#10;&#10;Description automatically generated">
            <a:extLst>
              <a:ext uri="{FF2B5EF4-FFF2-40B4-BE49-F238E27FC236}">
                <a16:creationId xmlns:a16="http://schemas.microsoft.com/office/drawing/2014/main" id="{96AC0608-7A78-DA61-D746-047350898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06" y="282143"/>
            <a:ext cx="2646863" cy="24507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186204-0E2A-DADC-E8C2-0BEF00C77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537" y="2692702"/>
            <a:ext cx="2558815" cy="2274370"/>
          </a:xfrm>
          <a:prstGeom prst="rect">
            <a:avLst/>
          </a:prstGeom>
        </p:spPr>
      </p:pic>
      <p:pic>
        <p:nvPicPr>
          <p:cNvPr id="11" name="Picture 10" descr="A graph and chart with numbers&#10;&#10;Description automatically generated">
            <a:extLst>
              <a:ext uri="{FF2B5EF4-FFF2-40B4-BE49-F238E27FC236}">
                <a16:creationId xmlns:a16="http://schemas.microsoft.com/office/drawing/2014/main" id="{4FC4C5F4-D727-9AE9-8C3F-DB3916757E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5962" y="2692702"/>
            <a:ext cx="2558816" cy="236745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915D188-E493-8786-5080-1E96ADC0E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51" y="83348"/>
            <a:ext cx="7412621" cy="239034"/>
          </a:xfrm>
        </p:spPr>
        <p:txBody>
          <a:bodyPr/>
          <a:lstStyle/>
          <a:p>
            <a:r>
              <a:rPr lang="en-US" sz="1400" dirty="0"/>
              <a:t>DSG Counts in GM09677c SMA fibroblasts off-Targets (VS DMSO or </a:t>
            </a:r>
            <a:r>
              <a:rPr lang="en-US" sz="1400" dirty="0" err="1"/>
              <a:t>risdplam</a:t>
            </a:r>
            <a:r>
              <a:rPr lang="en-US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034514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E9435-0B6D-D8BA-B84A-05A3DE0A8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915" y="175374"/>
            <a:ext cx="6676222" cy="651725"/>
          </a:xfrm>
        </p:spPr>
        <p:txBody>
          <a:bodyPr/>
          <a:lstStyle/>
          <a:p>
            <a:r>
              <a:rPr lang="en-US" sz="2000" dirty="0"/>
              <a:t>DEG Counts in GM09677c SMA fibroblasts off-Targets (11 compounds + </a:t>
            </a:r>
            <a:r>
              <a:rPr lang="en-US" sz="2000" dirty="0" err="1"/>
              <a:t>risdplam</a:t>
            </a:r>
            <a:r>
              <a:rPr lang="en-US" sz="2000" dirty="0"/>
              <a:t> 1.5 FC </a:t>
            </a:r>
            <a:r>
              <a:rPr lang="en-US" sz="2000" dirty="0" err="1"/>
              <a:t>Padj</a:t>
            </a:r>
            <a:r>
              <a:rPr lang="en-US" sz="2000" dirty="0"/>
              <a:t> 0.05)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AB1AE3-C9F9-EA29-1A1F-EE8626721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173" y="827099"/>
            <a:ext cx="2968207" cy="389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1762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4915D188-E493-8786-5080-1E96ADC0E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51" y="83348"/>
            <a:ext cx="7412621" cy="239034"/>
          </a:xfrm>
        </p:spPr>
        <p:txBody>
          <a:bodyPr/>
          <a:lstStyle/>
          <a:p>
            <a:r>
              <a:rPr lang="en-US" sz="1400" dirty="0"/>
              <a:t>DEG Counts in GM09677c SMA fibroblasts off-Targets (VS DMSO or </a:t>
            </a:r>
            <a:r>
              <a:rPr lang="en-US" sz="1400" dirty="0" err="1"/>
              <a:t>risdplam</a:t>
            </a:r>
            <a:r>
              <a:rPr lang="en-US" sz="1400" dirty="0"/>
              <a:t>)</a:t>
            </a:r>
          </a:p>
        </p:txBody>
      </p:sp>
      <p:pic>
        <p:nvPicPr>
          <p:cNvPr id="3" name="Picture 2" descr="A graph of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F54E0279-A9EF-6F86-D335-218617E2E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95" y="322382"/>
            <a:ext cx="2502328" cy="2369275"/>
          </a:xfrm>
          <a:prstGeom prst="rect">
            <a:avLst/>
          </a:prstGeom>
        </p:spPr>
      </p:pic>
      <p:pic>
        <p:nvPicPr>
          <p:cNvPr id="6" name="Picture 5" descr="A graph of numbers and a number&#10;&#10;Description automatically generated with medium confidence">
            <a:extLst>
              <a:ext uri="{FF2B5EF4-FFF2-40B4-BE49-F238E27FC236}">
                <a16:creationId xmlns:a16="http://schemas.microsoft.com/office/drawing/2014/main" id="{3DDE0E9D-6609-B6FF-65D3-1A6116DD7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96391"/>
            <a:ext cx="2558816" cy="2369275"/>
          </a:xfrm>
          <a:prstGeom prst="rect">
            <a:avLst/>
          </a:prstGeom>
        </p:spPr>
      </p:pic>
      <p:pic>
        <p:nvPicPr>
          <p:cNvPr id="10" name="Picture 9" descr="A graph of different sizes and numbers&#10;&#10;Description automatically generated with medium confidence">
            <a:extLst>
              <a:ext uri="{FF2B5EF4-FFF2-40B4-BE49-F238E27FC236}">
                <a16:creationId xmlns:a16="http://schemas.microsoft.com/office/drawing/2014/main" id="{C3699AE8-3152-C29B-FFD3-C7E82728C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020" y="2655397"/>
            <a:ext cx="2441403" cy="2317816"/>
          </a:xfrm>
          <a:prstGeom prst="rect">
            <a:avLst/>
          </a:prstGeom>
        </p:spPr>
      </p:pic>
      <p:pic>
        <p:nvPicPr>
          <p:cNvPr id="14" name="Picture 13" descr="A graph of different sizes and numbers&#10;&#10;Description automatically generated with medium confidence">
            <a:extLst>
              <a:ext uri="{FF2B5EF4-FFF2-40B4-BE49-F238E27FC236}">
                <a16:creationId xmlns:a16="http://schemas.microsoft.com/office/drawing/2014/main" id="{9973C3B4-4B65-27B3-432D-695BEC5A7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906" y="2858345"/>
            <a:ext cx="2244970" cy="217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5521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43913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E90BF-BCD9-70DE-FBE8-92DA4B681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48" y="153484"/>
            <a:ext cx="8568908" cy="513266"/>
          </a:xfrm>
        </p:spPr>
        <p:txBody>
          <a:bodyPr anchor="t">
            <a:normAutofit/>
          </a:bodyPr>
          <a:lstStyle/>
          <a:p>
            <a:r>
              <a:rPr lang="en-US" dirty="0"/>
              <a:t>Analysis Goals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2D4A9-F578-1224-B4EB-D6B873FB0F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</p:spPr>
        <p:txBody>
          <a:bodyPr anchor="b">
            <a:normAutofit/>
          </a:bodyPr>
          <a:lstStyle/>
          <a:p>
            <a:pPr>
              <a:spcAft>
                <a:spcPts val="450"/>
              </a:spcAft>
            </a:pPr>
            <a:fld id="{AD6BAA4E-5F47-E640-8B90-67FB6D90528D}" type="slidenum">
              <a:rPr lang="en-US" smtClean="0"/>
              <a:pPr>
                <a:spcAft>
                  <a:spcPts val="450"/>
                </a:spcAft>
              </a:pPr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E1BEA-AF2B-6F01-22B2-1795034B9BC3}"/>
              </a:ext>
            </a:extLst>
          </p:cNvPr>
          <p:cNvSpPr txBox="1"/>
          <p:nvPr/>
        </p:nvSpPr>
        <p:spPr>
          <a:xfrm>
            <a:off x="287544" y="621602"/>
            <a:ext cx="8443653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5B82"/>
                </a:solidFill>
              </a:rPr>
              <a:t>On-Target effect: </a:t>
            </a:r>
            <a:r>
              <a:rPr lang="en-US" sz="1600" i="1" dirty="0">
                <a:solidFill>
                  <a:srgbClr val="005B82"/>
                </a:solidFill>
              </a:rPr>
              <a:t>Does the compound change SMN2 exon7 usage?</a:t>
            </a:r>
            <a:r>
              <a:rPr lang="en-US" sz="1600" b="1" dirty="0">
                <a:solidFill>
                  <a:srgbClr val="005B82"/>
                </a:solidFill>
              </a:rPr>
              <a:t> </a:t>
            </a:r>
            <a:r>
              <a:rPr lang="en-US" sz="1600" i="1" dirty="0">
                <a:solidFill>
                  <a:srgbClr val="005B82"/>
                </a:solidFill>
              </a:rPr>
              <a:t>How much?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rgbClr val="005B82"/>
                </a:solidFill>
              </a:rPr>
              <a:t>	SMN2 exon7 inclusion</a:t>
            </a:r>
          </a:p>
          <a:p>
            <a:pPr marL="214313" indent="-2143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5B82"/>
                </a:solidFill>
              </a:rPr>
              <a:t>Off-Target DSG:</a:t>
            </a:r>
            <a:r>
              <a:rPr lang="en-US" sz="1600" dirty="0">
                <a:solidFill>
                  <a:srgbClr val="005B82"/>
                </a:solidFill>
              </a:rPr>
              <a:t> </a:t>
            </a:r>
            <a:r>
              <a:rPr lang="en-US" sz="1600" i="1" dirty="0">
                <a:solidFill>
                  <a:srgbClr val="005B82"/>
                </a:solidFill>
              </a:rPr>
              <a:t>How low can we go?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rgbClr val="005B82"/>
                </a:solidFill>
              </a:rPr>
              <a:t>	Number of differentially spliced genes (DSG) for each compound, dose-dept.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rgbClr val="005B82"/>
                </a:solidFill>
              </a:rPr>
              <a:t>        Overlap of DSGs among the compounds, especially with </a:t>
            </a:r>
            <a:r>
              <a:rPr lang="en-US" sz="1600" dirty="0" err="1">
                <a:solidFill>
                  <a:srgbClr val="005B82"/>
                </a:solidFill>
              </a:rPr>
              <a:t>Risdiplam</a:t>
            </a:r>
            <a:r>
              <a:rPr lang="en-US" sz="1600" dirty="0">
                <a:solidFill>
                  <a:srgbClr val="005B82"/>
                </a:solidFill>
              </a:rPr>
              <a:t>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5B82"/>
                </a:solidFill>
              </a:rPr>
              <a:t>Motif analysis: </a:t>
            </a:r>
            <a:r>
              <a:rPr lang="en-US" sz="1600" i="1" dirty="0">
                <a:solidFill>
                  <a:srgbClr val="005B82"/>
                </a:solidFill>
              </a:rPr>
              <a:t>What is the enriched sequence across the off-targets?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rgbClr val="005B82"/>
                </a:solidFill>
              </a:rPr>
              <a:t>	Confirm the expected GAGTAAG motif.</a:t>
            </a:r>
          </a:p>
          <a:p>
            <a:pPr marL="214313" indent="-2143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5B82"/>
                </a:solidFill>
              </a:rPr>
              <a:t>Differentially expressed genes (DEG): </a:t>
            </a:r>
            <a:r>
              <a:rPr lang="en-US" sz="1600" i="1" dirty="0">
                <a:solidFill>
                  <a:srgbClr val="005B82"/>
                </a:solidFill>
              </a:rPr>
              <a:t>Which genes are affected in expression?</a:t>
            </a:r>
          </a:p>
          <a:p>
            <a:pPr marL="342900" lvl="1">
              <a:spcAft>
                <a:spcPts val="600"/>
              </a:spcAft>
            </a:pPr>
            <a:r>
              <a:rPr lang="en-US" sz="1600" dirty="0">
                <a:solidFill>
                  <a:srgbClr val="005B82"/>
                </a:solidFill>
              </a:rPr>
              <a:t>Numbers and overlaps, as in DSG.</a:t>
            </a:r>
          </a:p>
          <a:p>
            <a:pPr marL="342900" lvl="1">
              <a:spcAft>
                <a:spcPts val="600"/>
              </a:spcAft>
            </a:pPr>
            <a:r>
              <a:rPr lang="en-US" sz="1600" dirty="0">
                <a:solidFill>
                  <a:srgbClr val="005B82"/>
                </a:solidFill>
              </a:rPr>
              <a:t>(DEG with cryptic exon, not necessarily DSG. </a:t>
            </a:r>
            <a:r>
              <a:rPr lang="en-US" sz="1600" dirty="0">
                <a:solidFill>
                  <a:srgbClr val="005B82"/>
                </a:solidFill>
                <a:sym typeface="Wingdings" panose="05000000000000000000" pitchFamily="2" charset="2"/>
              </a:rPr>
              <a:t> potential safety?</a:t>
            </a:r>
            <a:r>
              <a:rPr lang="en-US" sz="1600" dirty="0">
                <a:solidFill>
                  <a:srgbClr val="005B82"/>
                </a:solidFill>
              </a:rPr>
              <a:t>)</a:t>
            </a:r>
          </a:p>
          <a:p>
            <a:pPr marL="214313" indent="-2143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5B82"/>
                </a:solidFill>
              </a:rPr>
              <a:t>(Comparison to historical </a:t>
            </a:r>
            <a:r>
              <a:rPr lang="en-US" sz="1600" dirty="0" err="1">
                <a:solidFill>
                  <a:srgbClr val="005B82"/>
                </a:solidFill>
              </a:rPr>
              <a:t>risdiplam</a:t>
            </a:r>
            <a:r>
              <a:rPr lang="en-US" sz="1600" dirty="0">
                <a:solidFill>
                  <a:srgbClr val="005B82"/>
                </a:solidFill>
              </a:rPr>
              <a:t> data)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rgbClr val="005B82"/>
                </a:solidFill>
              </a:rPr>
              <a:t>        (Different cell lines potentially, can try but may be variable)</a:t>
            </a:r>
          </a:p>
          <a:p>
            <a:pPr>
              <a:spcAft>
                <a:spcPts val="600"/>
              </a:spcAft>
            </a:pPr>
            <a:endParaRPr lang="en-US" sz="1600" dirty="0">
              <a:solidFill>
                <a:srgbClr val="005B8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8363BA-51C5-1A77-CFA2-979F8F0D42B3}"/>
              </a:ext>
            </a:extLst>
          </p:cNvPr>
          <p:cNvSpPr txBox="1"/>
          <p:nvPr/>
        </p:nvSpPr>
        <p:spPr>
          <a:xfrm>
            <a:off x="5881421" y="4792993"/>
            <a:ext cx="2114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[Christina Gallo, Modified]</a:t>
            </a:r>
          </a:p>
        </p:txBody>
      </p:sp>
    </p:spTree>
    <p:extLst>
      <p:ext uri="{BB962C8B-B14F-4D97-AF65-F5344CB8AC3E}">
        <p14:creationId xmlns:p14="http://schemas.microsoft.com/office/powerpoint/2010/main" val="175260284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AFF6B-5CAC-A51B-4F01-42088050B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SMN2 </a:t>
            </a:r>
            <a:r>
              <a:rPr lang="en-US" dirty="0" err="1"/>
              <a:t>RNAseq</a:t>
            </a:r>
            <a:r>
              <a:rPr lang="en-US" dirty="0"/>
              <a:t>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BF068-3EB9-3227-306D-04621C4C4F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defRPr/>
            </a:pPr>
            <a:fld id="{AD6BAA4E-5F47-E640-8B90-67FB6D90528D}" type="slidenum">
              <a:rPr lang="en-US">
                <a:solidFill>
                  <a:srgbClr val="FFFFFF"/>
                </a:solidFill>
                <a:latin typeface="Arial" panose="020B0604020202020204"/>
              </a:rPr>
              <a:pPr defTabSz="685800">
                <a:defRPr/>
              </a:pPr>
              <a:t>2</a:t>
            </a:fld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2270FC-A433-B1D8-825C-F680DE22DA9F}"/>
              </a:ext>
            </a:extLst>
          </p:cNvPr>
          <p:cNvSpPr txBox="1"/>
          <p:nvPr/>
        </p:nvSpPr>
        <p:spPr>
          <a:xfrm>
            <a:off x="287547" y="811530"/>
            <a:ext cx="8422113" cy="5078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350" b="1" u="sng" dirty="0"/>
              <a:t>Goal: </a:t>
            </a:r>
            <a:r>
              <a:rPr lang="en-US" sz="1350" dirty="0"/>
              <a:t>Perform </a:t>
            </a:r>
            <a:r>
              <a:rPr lang="en-US" sz="1350" dirty="0" err="1"/>
              <a:t>RNAseq</a:t>
            </a:r>
            <a:r>
              <a:rPr lang="en-US" sz="1350" dirty="0"/>
              <a:t> on key compound hits to identify on and off-target activity. </a:t>
            </a:r>
          </a:p>
          <a:p>
            <a:r>
              <a:rPr lang="en-US" sz="1350" dirty="0"/>
              <a:t>          Compare to competitor </a:t>
            </a:r>
            <a:r>
              <a:rPr lang="en-US" sz="1350" dirty="0" err="1"/>
              <a:t>Risdiplam</a:t>
            </a:r>
            <a:r>
              <a:rPr lang="en-US" sz="1350" dirty="0"/>
              <a:t>.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3B5E172-6FF4-B9AE-86F4-E11A8B0B79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997348"/>
              </p:ext>
            </p:extLst>
          </p:nvPr>
        </p:nvGraphicFramePr>
        <p:xfrm>
          <a:off x="3068160" y="1450545"/>
          <a:ext cx="1095483" cy="2181352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1095483">
                  <a:extLst>
                    <a:ext uri="{9D8B030D-6E8A-4147-A177-3AD203B41FA5}">
                      <a16:colId xmlns:a16="http://schemas.microsoft.com/office/drawing/2014/main" val="674009703"/>
                    </a:ext>
                  </a:extLst>
                </a:gridCol>
              </a:tblGrid>
              <a:tr h="1672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 Compounds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:</a:t>
                      </a: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957986977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BIO-2196772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291967865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BIO-1949634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55594938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BIO-2207180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2518676692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BIO-2178782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3367022674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BIO-2196895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3671035813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BIO-2197306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564509507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BIO-2206678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752530381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BIO-2201042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3246609094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BIO-2204984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3051106217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BIO-2199562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53062517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BIO-2186827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3381742342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Risdiplam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67987910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224817D-C69A-D710-8BEC-E7AD361752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390550"/>
              </p:ext>
            </p:extLst>
          </p:nvPr>
        </p:nvGraphicFramePr>
        <p:xfrm>
          <a:off x="4453583" y="1450546"/>
          <a:ext cx="1095483" cy="349568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1095483">
                  <a:extLst>
                    <a:ext uri="{9D8B030D-6E8A-4147-A177-3AD203B41FA5}">
                      <a16:colId xmlns:a16="http://schemas.microsoft.com/office/drawing/2014/main" val="674009703"/>
                    </a:ext>
                  </a:extLst>
                </a:gridCol>
              </a:tblGrid>
              <a:tr h="1672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Controls: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957986977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DMSO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29196786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1BF5314-18B7-425B-8D76-578ED15EFE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672016"/>
              </p:ext>
            </p:extLst>
          </p:nvPr>
        </p:nvGraphicFramePr>
        <p:xfrm>
          <a:off x="4453583" y="2039230"/>
          <a:ext cx="1095483" cy="1027272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1095483">
                  <a:extLst>
                    <a:ext uri="{9D8B030D-6E8A-4147-A177-3AD203B41FA5}">
                      <a16:colId xmlns:a16="http://schemas.microsoft.com/office/drawing/2014/main" val="674009703"/>
                    </a:ext>
                  </a:extLst>
                </a:gridCol>
              </a:tblGrid>
              <a:tr h="1672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Cell model: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957986977"/>
                  </a:ext>
                </a:extLst>
              </a:tr>
              <a:tr h="3271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GM09677c [SMA fibroblasts]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291967865"/>
                  </a:ext>
                </a:extLst>
              </a:tr>
              <a:tr h="4872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SHSY5Y [common to HTT program]</a:t>
                      </a: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391903464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94EF06-E375-6909-6683-720F2ECCBEB0}"/>
              </a:ext>
            </a:extLst>
          </p:cNvPr>
          <p:cNvSpPr txBox="1"/>
          <p:nvPr/>
        </p:nvSpPr>
        <p:spPr>
          <a:xfrm>
            <a:off x="287547" y="3847222"/>
            <a:ext cx="8422113" cy="7155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350" b="1" u="sng" dirty="0"/>
              <a:t>Samples: </a:t>
            </a:r>
            <a:r>
              <a:rPr lang="en-US" sz="1350" dirty="0"/>
              <a:t>4 replicates per sample, 2 doses per each of 12 compounds, 4 DMSO x 2 cell lines</a:t>
            </a:r>
          </a:p>
          <a:p>
            <a:r>
              <a:rPr lang="en-US" sz="1350" dirty="0"/>
              <a:t>**IC50 determined in GM09677c [qPCR screening] </a:t>
            </a:r>
          </a:p>
          <a:p>
            <a:r>
              <a:rPr lang="en-US" sz="1350" b="1" u="sng" dirty="0"/>
              <a:t>Total # Samples: 184</a:t>
            </a:r>
            <a:r>
              <a:rPr lang="en-US" sz="1350" dirty="0"/>
              <a:t> 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651827-4EC1-A904-80E5-E4537608FA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479224"/>
              </p:ext>
            </p:extLst>
          </p:nvPr>
        </p:nvGraphicFramePr>
        <p:xfrm>
          <a:off x="4453583" y="3095747"/>
          <a:ext cx="1095483" cy="524352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1095483">
                  <a:extLst>
                    <a:ext uri="{9D8B030D-6E8A-4147-A177-3AD203B41FA5}">
                      <a16:colId xmlns:a16="http://schemas.microsoft.com/office/drawing/2014/main" val="674009703"/>
                    </a:ext>
                  </a:extLst>
                </a:gridCol>
              </a:tblGrid>
              <a:tr h="1672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Doses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957986977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3X_IC50</a:t>
                      </a: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291967865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10X_IC50</a:t>
                      </a: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419576932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DE1E1B6-E45D-EAC7-8618-8318E7E046F7}"/>
              </a:ext>
            </a:extLst>
          </p:cNvPr>
          <p:cNvSpPr txBox="1"/>
          <p:nvPr/>
        </p:nvSpPr>
        <p:spPr>
          <a:xfrm>
            <a:off x="6313017" y="4792993"/>
            <a:ext cx="1683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[Christina Gallo]</a:t>
            </a:r>
          </a:p>
        </p:txBody>
      </p:sp>
    </p:spTree>
    <p:extLst>
      <p:ext uri="{BB962C8B-B14F-4D97-AF65-F5344CB8AC3E}">
        <p14:creationId xmlns:p14="http://schemas.microsoft.com/office/powerpoint/2010/main" val="401846533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496EC3-87E8-D241-C71E-B1575BC95F2E}"/>
              </a:ext>
            </a:extLst>
          </p:cNvPr>
          <p:cNvCxnSpPr/>
          <p:nvPr/>
        </p:nvCxnSpPr>
        <p:spPr>
          <a:xfrm>
            <a:off x="209322" y="1525836"/>
            <a:ext cx="8714341" cy="0"/>
          </a:xfrm>
          <a:prstGeom prst="line">
            <a:avLst/>
          </a:prstGeom>
          <a:ln w="15875">
            <a:solidFill>
              <a:srgbClr val="FF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49642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220333-5D88-C4E3-60EE-737D6A88C597}"/>
              </a:ext>
            </a:extLst>
          </p:cNvPr>
          <p:cNvSpPr/>
          <p:nvPr/>
        </p:nvSpPr>
        <p:spPr>
          <a:xfrm>
            <a:off x="271111" y="1525836"/>
            <a:ext cx="8433410" cy="206566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3285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496EC3-87E8-D241-C71E-B1575BC95F2E}"/>
              </a:ext>
            </a:extLst>
          </p:cNvPr>
          <p:cNvCxnSpPr/>
          <p:nvPr/>
        </p:nvCxnSpPr>
        <p:spPr>
          <a:xfrm>
            <a:off x="209322" y="1525836"/>
            <a:ext cx="8714341" cy="0"/>
          </a:xfrm>
          <a:prstGeom prst="line">
            <a:avLst/>
          </a:prstGeom>
          <a:ln w="15875">
            <a:solidFill>
              <a:srgbClr val="FF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20699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220333-5D88-C4E3-60EE-737D6A88C597}"/>
              </a:ext>
            </a:extLst>
          </p:cNvPr>
          <p:cNvSpPr/>
          <p:nvPr/>
        </p:nvSpPr>
        <p:spPr>
          <a:xfrm>
            <a:off x="271111" y="1525836"/>
            <a:ext cx="8433410" cy="206566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60422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496EC3-87E8-D241-C71E-B1575BC95F2E}"/>
              </a:ext>
            </a:extLst>
          </p:cNvPr>
          <p:cNvCxnSpPr/>
          <p:nvPr/>
        </p:nvCxnSpPr>
        <p:spPr>
          <a:xfrm>
            <a:off x="209322" y="1525836"/>
            <a:ext cx="8714341" cy="0"/>
          </a:xfrm>
          <a:prstGeom prst="line">
            <a:avLst/>
          </a:prstGeom>
          <a:ln w="15875">
            <a:solidFill>
              <a:srgbClr val="FF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94564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220333-5D88-C4E3-60EE-737D6A88C597}"/>
              </a:ext>
            </a:extLst>
          </p:cNvPr>
          <p:cNvSpPr/>
          <p:nvPr/>
        </p:nvSpPr>
        <p:spPr>
          <a:xfrm>
            <a:off x="271111" y="1525836"/>
            <a:ext cx="8433410" cy="206566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1754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112FC023-8A88-3EC7-88C8-DC941B4C8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22" y="1164896"/>
            <a:ext cx="4190568" cy="2757109"/>
          </a:xfrm>
          <a:prstGeom prst="rect">
            <a:avLst/>
          </a:prstGeom>
        </p:spPr>
      </p:pic>
      <p:pic>
        <p:nvPicPr>
          <p:cNvPr id="5" name="Picture 4" descr="A graph with numbers and a number&#10;&#10;Description automatically generated">
            <a:extLst>
              <a:ext uri="{FF2B5EF4-FFF2-40B4-BE49-F238E27FC236}">
                <a16:creationId xmlns:a16="http://schemas.microsoft.com/office/drawing/2014/main" id="{67BA9E18-123E-42FF-C740-AB3188043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998" y="1404651"/>
            <a:ext cx="4190569" cy="260314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496EC3-87E8-D241-C71E-B1575BC95F2E}"/>
              </a:ext>
            </a:extLst>
          </p:cNvPr>
          <p:cNvCxnSpPr/>
          <p:nvPr/>
        </p:nvCxnSpPr>
        <p:spPr>
          <a:xfrm>
            <a:off x="209322" y="1525836"/>
            <a:ext cx="8714341" cy="0"/>
          </a:xfrm>
          <a:prstGeom prst="line">
            <a:avLst/>
          </a:prstGeom>
          <a:ln w="15875">
            <a:solidFill>
              <a:srgbClr val="FF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3811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43BC-EF71-C24F-9051-28E4079D1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564" y="2058484"/>
            <a:ext cx="8568908" cy="513266"/>
          </a:xfrm>
        </p:spPr>
        <p:txBody>
          <a:bodyPr/>
          <a:lstStyle/>
          <a:p>
            <a:pPr algn="ctr"/>
            <a:r>
              <a:rPr lang="en-US" sz="2400" dirty="0"/>
              <a:t>Differentially Spliced Genes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3A6F5-93D3-1049-BE34-E7B13E56D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34453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43BC-EF71-C24F-9051-28E4079D1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13" y="77284"/>
            <a:ext cx="8802913" cy="513266"/>
          </a:xfrm>
        </p:spPr>
        <p:txBody>
          <a:bodyPr/>
          <a:lstStyle/>
          <a:p>
            <a:r>
              <a:rPr lang="en-US" sz="2400" dirty="0"/>
              <a:t>Example: SMN2 exon7 inclusion upon </a:t>
            </a:r>
            <a:r>
              <a:rPr lang="en-US" sz="2400" dirty="0" err="1"/>
              <a:t>Risdiplam</a:t>
            </a:r>
            <a:r>
              <a:rPr lang="en-US" sz="2400" dirty="0"/>
              <a:t> treatment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3A6F5-93D3-1049-BE34-E7B13E56D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C4F3FD-706F-F4C5-258A-1034BAA2D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65" y="810058"/>
            <a:ext cx="8521192" cy="35666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85BC687-6FD0-D649-77B8-6BA415EA54ED}"/>
              </a:ext>
            </a:extLst>
          </p:cNvPr>
          <p:cNvSpPr/>
          <p:nvPr/>
        </p:nvSpPr>
        <p:spPr>
          <a:xfrm>
            <a:off x="62413" y="474806"/>
            <a:ext cx="33818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RNAseq</a:t>
            </a:r>
            <a:r>
              <a:rPr lang="en-US" sz="1200" dirty="0"/>
              <a:t>: iPSC-MN, GM24468D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4F1AE18-DE8C-D583-099F-438167E4C686}"/>
              </a:ext>
            </a:extLst>
          </p:cNvPr>
          <p:cNvCxnSpPr>
            <a:cxnSpLocks/>
          </p:cNvCxnSpPr>
          <p:nvPr/>
        </p:nvCxnSpPr>
        <p:spPr>
          <a:xfrm flipH="1" flipV="1">
            <a:off x="172382" y="1580970"/>
            <a:ext cx="8528105" cy="32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DB54DCD-F232-1FE3-8149-27CF7D965CD8}"/>
              </a:ext>
            </a:extLst>
          </p:cNvPr>
          <p:cNvSpPr txBox="1"/>
          <p:nvPr/>
        </p:nvSpPr>
        <p:spPr>
          <a:xfrm rot="16200000">
            <a:off x="-74467" y="1037935"/>
            <a:ext cx="795522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DMSO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BC4FC2-053B-FA4E-CF44-222B8B4F37ED}"/>
              </a:ext>
            </a:extLst>
          </p:cNvPr>
          <p:cNvSpPr txBox="1"/>
          <p:nvPr/>
        </p:nvSpPr>
        <p:spPr>
          <a:xfrm rot="16200000">
            <a:off x="-74467" y="1846302"/>
            <a:ext cx="795523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004nM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CDFACA-C5AE-3A1E-7B7A-26B1AE249C50}"/>
              </a:ext>
            </a:extLst>
          </p:cNvPr>
          <p:cNvSpPr txBox="1"/>
          <p:nvPr/>
        </p:nvSpPr>
        <p:spPr>
          <a:xfrm rot="16200000">
            <a:off x="-74468" y="2656189"/>
            <a:ext cx="79552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040nM*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7564EC-8634-46D8-E35D-C1D76B41EFB5}"/>
              </a:ext>
            </a:extLst>
          </p:cNvPr>
          <p:cNvSpPr txBox="1"/>
          <p:nvPr/>
        </p:nvSpPr>
        <p:spPr>
          <a:xfrm rot="16200000">
            <a:off x="-74468" y="3475045"/>
            <a:ext cx="795523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120nM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A50F2B-66BF-E84E-EF0B-C3E1FECDFAA5}"/>
              </a:ext>
            </a:extLst>
          </p:cNvPr>
          <p:cNvSpPr/>
          <p:nvPr/>
        </p:nvSpPr>
        <p:spPr>
          <a:xfrm>
            <a:off x="8087788" y="775012"/>
            <a:ext cx="176653" cy="3617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FCEF0CC-84C6-803B-32B8-CF6963920EB6}"/>
              </a:ext>
            </a:extLst>
          </p:cNvPr>
          <p:cNvCxnSpPr>
            <a:cxnSpLocks/>
          </p:cNvCxnSpPr>
          <p:nvPr/>
        </p:nvCxnSpPr>
        <p:spPr>
          <a:xfrm flipH="1" flipV="1">
            <a:off x="164762" y="2396310"/>
            <a:ext cx="8528105" cy="32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D1BD621-716D-20B4-2069-8C25541340D3}"/>
              </a:ext>
            </a:extLst>
          </p:cNvPr>
          <p:cNvCxnSpPr>
            <a:cxnSpLocks/>
          </p:cNvCxnSpPr>
          <p:nvPr/>
        </p:nvCxnSpPr>
        <p:spPr>
          <a:xfrm flipH="1" flipV="1">
            <a:off x="164762" y="3204030"/>
            <a:ext cx="8528105" cy="32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75CD6BE-B579-7B11-FE42-AEB1325D5AD9}"/>
              </a:ext>
            </a:extLst>
          </p:cNvPr>
          <p:cNvCxnSpPr>
            <a:cxnSpLocks/>
          </p:cNvCxnSpPr>
          <p:nvPr/>
        </p:nvCxnSpPr>
        <p:spPr>
          <a:xfrm flipH="1" flipV="1">
            <a:off x="157142" y="4019370"/>
            <a:ext cx="8528105" cy="32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row: Down 26">
            <a:extLst>
              <a:ext uri="{FF2B5EF4-FFF2-40B4-BE49-F238E27FC236}">
                <a16:creationId xmlns:a16="http://schemas.microsoft.com/office/drawing/2014/main" id="{645DD3D0-C916-423E-B81D-171795BA576B}"/>
              </a:ext>
            </a:extLst>
          </p:cNvPr>
          <p:cNvSpPr/>
          <p:nvPr/>
        </p:nvSpPr>
        <p:spPr>
          <a:xfrm>
            <a:off x="8080023" y="521237"/>
            <a:ext cx="176653" cy="214274"/>
          </a:xfrm>
          <a:prstGeom prst="downArrow">
            <a:avLst/>
          </a:prstGeom>
          <a:solidFill>
            <a:srgbClr val="EEECE1">
              <a:lumMod val="75000"/>
            </a:srgbClr>
          </a:solidFill>
          <a:ln w="25400" cap="flat" cmpd="sng" algn="ctr">
            <a:solidFill>
              <a:srgbClr val="EEECE1">
                <a:lumMod val="2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F08F79-63BA-27AC-7F11-CFA18254C0C2}"/>
              </a:ext>
            </a:extLst>
          </p:cNvPr>
          <p:cNvSpPr txBox="1"/>
          <p:nvPr/>
        </p:nvSpPr>
        <p:spPr>
          <a:xfrm rot="16200000">
            <a:off x="8313676" y="1026505"/>
            <a:ext cx="795522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DMSO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739ADE-D358-85DD-84A8-3AEF8BA73623}"/>
              </a:ext>
            </a:extLst>
          </p:cNvPr>
          <p:cNvSpPr txBox="1"/>
          <p:nvPr/>
        </p:nvSpPr>
        <p:spPr>
          <a:xfrm rot="16200000">
            <a:off x="8313676" y="1834872"/>
            <a:ext cx="795523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004nM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E8C7CE-DC89-4224-E64A-679BC3E9571A}"/>
              </a:ext>
            </a:extLst>
          </p:cNvPr>
          <p:cNvSpPr txBox="1"/>
          <p:nvPr/>
        </p:nvSpPr>
        <p:spPr>
          <a:xfrm rot="16200000">
            <a:off x="8313675" y="2659999"/>
            <a:ext cx="79552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040nM*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4E0D5F-7C62-54DD-FC9C-D32FCC98673C}"/>
              </a:ext>
            </a:extLst>
          </p:cNvPr>
          <p:cNvSpPr txBox="1"/>
          <p:nvPr/>
        </p:nvSpPr>
        <p:spPr>
          <a:xfrm rot="16200000">
            <a:off x="8313675" y="3463615"/>
            <a:ext cx="795523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120nM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59AD5D6-CFD1-079C-5C54-F981EFF4B1A6}"/>
              </a:ext>
            </a:extLst>
          </p:cNvPr>
          <p:cNvSpPr/>
          <p:nvPr/>
        </p:nvSpPr>
        <p:spPr>
          <a:xfrm>
            <a:off x="110145" y="4392156"/>
            <a:ext cx="55750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ym typeface="Wingdings" panose="05000000000000000000" pitchFamily="2" charset="2"/>
              </a:rPr>
              <a:t> How can we </a:t>
            </a:r>
            <a:r>
              <a:rPr lang="en-US" sz="1400" b="1" i="1" dirty="0">
                <a:sym typeface="Wingdings" panose="05000000000000000000" pitchFamily="2" charset="2"/>
              </a:rPr>
              <a:t>quantify</a:t>
            </a:r>
            <a:r>
              <a:rPr lang="en-US" sz="1400" b="1" dirty="0">
                <a:sym typeface="Wingdings" panose="05000000000000000000" pitchFamily="2" charset="2"/>
              </a:rPr>
              <a:t> </a:t>
            </a:r>
            <a:r>
              <a:rPr lang="en-US" sz="1400" b="1" dirty="0"/>
              <a:t>such events for all genes?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C4EC569-9A48-17C6-EBA8-F45C5873F872}"/>
              </a:ext>
            </a:extLst>
          </p:cNvPr>
          <p:cNvSpPr/>
          <p:nvPr/>
        </p:nvSpPr>
        <p:spPr>
          <a:xfrm>
            <a:off x="7608213" y="4445333"/>
            <a:ext cx="15357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ym typeface="Wingdings" panose="05000000000000000000" pitchFamily="2" charset="2"/>
              </a:rPr>
              <a:t>*EC50 in iPSC-MN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1246255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43BC-EF71-C24F-9051-28E4079D1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61" y="94429"/>
            <a:ext cx="9031713" cy="513266"/>
          </a:xfrm>
        </p:spPr>
        <p:txBody>
          <a:bodyPr/>
          <a:lstStyle/>
          <a:p>
            <a:r>
              <a:rPr lang="en-US" sz="2400" dirty="0">
                <a:solidFill>
                  <a:srgbClr val="005B82"/>
                </a:solidFill>
              </a:rPr>
              <a:t>Percent Spliced In (PSI) is used as a measure of local exon usage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3A6F5-93D3-1049-BE34-E7B13E56D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BAA4E-5F47-E640-8B90-67FB6D90528D}" type="slidenum">
              <a:rPr lang="en-US" smtClean="0">
                <a:solidFill>
                  <a:srgbClr val="005B82"/>
                </a:solidFill>
              </a:rPr>
              <a:pPr/>
              <a:t>29</a:t>
            </a:fld>
            <a:endParaRPr lang="en-US">
              <a:solidFill>
                <a:srgbClr val="005B82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7151F0-3850-851D-F935-8A3B108661F6}"/>
              </a:ext>
            </a:extLst>
          </p:cNvPr>
          <p:cNvSpPr txBox="1"/>
          <p:nvPr/>
        </p:nvSpPr>
        <p:spPr>
          <a:xfrm>
            <a:off x="221596" y="1447188"/>
            <a:ext cx="5737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solidFill>
                  <a:srgbClr val="005B82"/>
                </a:solidFill>
                <a:latin typeface="Calibri"/>
              </a:rPr>
              <a:t> Measure1: </a:t>
            </a:r>
            <a:r>
              <a:rPr lang="en-US" u="sng" dirty="0">
                <a:solidFill>
                  <a:srgbClr val="005B82"/>
                </a:solidFill>
                <a:latin typeface="Calibri"/>
              </a:rPr>
              <a:t>P</a:t>
            </a:r>
            <a:r>
              <a:rPr lang="en-US" dirty="0">
                <a:solidFill>
                  <a:srgbClr val="005B82"/>
                </a:solidFill>
                <a:latin typeface="Calibri"/>
              </a:rPr>
              <a:t>ercent </a:t>
            </a:r>
            <a:r>
              <a:rPr lang="en-US" u="sng" dirty="0">
                <a:solidFill>
                  <a:srgbClr val="005B82"/>
                </a:solidFill>
                <a:latin typeface="Calibri"/>
              </a:rPr>
              <a:t>S</a:t>
            </a:r>
            <a:r>
              <a:rPr lang="en-US" dirty="0">
                <a:solidFill>
                  <a:srgbClr val="005B82"/>
                </a:solidFill>
                <a:latin typeface="Calibri"/>
              </a:rPr>
              <a:t>pliced </a:t>
            </a:r>
            <a:r>
              <a:rPr lang="en-US" u="sng" dirty="0">
                <a:solidFill>
                  <a:srgbClr val="005B82"/>
                </a:solidFill>
                <a:latin typeface="Calibri"/>
              </a:rPr>
              <a:t>I</a:t>
            </a:r>
            <a:r>
              <a:rPr lang="en-US" dirty="0">
                <a:solidFill>
                  <a:srgbClr val="005B82"/>
                </a:solidFill>
                <a:latin typeface="Calibri"/>
              </a:rPr>
              <a:t>n : e.g., exon skipping: PSI=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21981A-EDF9-6B5B-7766-43C60B7C2DFC}"/>
              </a:ext>
            </a:extLst>
          </p:cNvPr>
          <p:cNvSpPr/>
          <p:nvPr/>
        </p:nvSpPr>
        <p:spPr>
          <a:xfrm>
            <a:off x="6320453" y="2211934"/>
            <a:ext cx="533400" cy="164068"/>
          </a:xfrm>
          <a:prstGeom prst="rect">
            <a:avLst/>
          </a:prstGeom>
          <a:solidFill>
            <a:srgbClr val="9BBB59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5B8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5F71CAC-957C-DB0C-BF90-323FF1290B4E}"/>
              </a:ext>
            </a:extLst>
          </p:cNvPr>
          <p:cNvCxnSpPr/>
          <p:nvPr/>
        </p:nvCxnSpPr>
        <p:spPr>
          <a:xfrm flipV="1">
            <a:off x="6599736" y="2096910"/>
            <a:ext cx="697335" cy="591"/>
          </a:xfrm>
          <a:prstGeom prst="line">
            <a:avLst/>
          </a:prstGeom>
          <a:noFill/>
          <a:ln w="127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  <a:headEnd type="diamond" w="lg" len="lg"/>
            <a:tailEnd type="diamond" w="lg" len="lg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AC66BF8-6FBC-25DD-99C7-0B43042A2213}"/>
              </a:ext>
            </a:extLst>
          </p:cNvPr>
          <p:cNvCxnSpPr/>
          <p:nvPr/>
        </p:nvCxnSpPr>
        <p:spPr>
          <a:xfrm>
            <a:off x="6587153" y="2499149"/>
            <a:ext cx="1617327" cy="0"/>
          </a:xfrm>
          <a:prstGeom prst="line">
            <a:avLst/>
          </a:prstGeom>
          <a:noFill/>
          <a:ln w="127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  <a:headEnd type="diamond" w="lg" len="lg"/>
            <a:tailEnd type="diamond" w="lg" len="lg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4B539C2-5347-3B4A-20B4-564D6E02A813}"/>
              </a:ext>
            </a:extLst>
          </p:cNvPr>
          <p:cNvCxnSpPr>
            <a:stCxn id="22" idx="3"/>
          </p:cNvCxnSpPr>
          <p:nvPr/>
        </p:nvCxnSpPr>
        <p:spPr>
          <a:xfrm>
            <a:off x="6853853" y="2293968"/>
            <a:ext cx="1219200" cy="0"/>
          </a:xfrm>
          <a:prstGeom prst="line">
            <a:avLst/>
          </a:prstGeom>
          <a:noFill/>
          <a:ln w="9525" cap="flat" cmpd="sng" algn="ctr">
            <a:solidFill>
              <a:srgbClr val="9BBB59">
                <a:lumMod val="40000"/>
                <a:lumOff val="60000"/>
              </a:srgbClr>
            </a:solidFill>
            <a:prstDash val="solid"/>
          </a:ln>
          <a:effectLst/>
        </p:spPr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2FE4C83-BF29-77B4-DD94-FDA4B33BF465}"/>
              </a:ext>
            </a:extLst>
          </p:cNvPr>
          <p:cNvSpPr/>
          <p:nvPr/>
        </p:nvSpPr>
        <p:spPr>
          <a:xfrm>
            <a:off x="7088046" y="2211934"/>
            <a:ext cx="533400" cy="164068"/>
          </a:xfrm>
          <a:prstGeom prst="rect">
            <a:avLst/>
          </a:prstGeom>
          <a:solidFill>
            <a:srgbClr val="9BBB59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5B8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56ACC7-28C9-2E0B-905C-9E22332AB5DB}"/>
              </a:ext>
            </a:extLst>
          </p:cNvPr>
          <p:cNvSpPr txBox="1"/>
          <p:nvPr/>
        </p:nvSpPr>
        <p:spPr>
          <a:xfrm>
            <a:off x="6858855" y="1928109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4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C</a:t>
            </a:r>
            <a:r>
              <a:rPr lang="en-US" sz="1400" baseline="-250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1</a:t>
            </a:r>
            <a:endParaRPr lang="en-US" sz="1400" dirty="0">
              <a:solidFill>
                <a:srgbClr val="005B82"/>
              </a:solidFill>
              <a:latin typeface="Calibr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CAAD4D-E3CD-53D7-ADE8-E9DCFFBC3D9C}"/>
              </a:ext>
            </a:extLst>
          </p:cNvPr>
          <p:cNvSpPr txBox="1"/>
          <p:nvPr/>
        </p:nvSpPr>
        <p:spPr>
          <a:xfrm>
            <a:off x="7224192" y="2324360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4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C</a:t>
            </a:r>
            <a:r>
              <a:rPr lang="en-US" sz="1400" baseline="-250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2</a:t>
            </a:r>
            <a:endParaRPr lang="en-US" sz="1400" dirty="0">
              <a:solidFill>
                <a:srgbClr val="005B82"/>
              </a:solidFill>
              <a:latin typeface="Calibri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186A4AA-48B2-85F9-9BD6-AB6FE9871EC5}"/>
              </a:ext>
            </a:extLst>
          </p:cNvPr>
          <p:cNvCxnSpPr/>
          <p:nvPr/>
        </p:nvCxnSpPr>
        <p:spPr>
          <a:xfrm>
            <a:off x="7449820" y="2097393"/>
            <a:ext cx="753961" cy="0"/>
          </a:xfrm>
          <a:prstGeom prst="line">
            <a:avLst/>
          </a:prstGeom>
          <a:noFill/>
          <a:ln w="127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  <a:headEnd type="diamond" w="lg" len="lg"/>
            <a:tailEnd type="diamond" w="lg" len="lg"/>
          </a:ln>
          <a:effectLst/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7561D27-184C-1BB5-41CD-D1BD5571B792}"/>
              </a:ext>
            </a:extLst>
          </p:cNvPr>
          <p:cNvSpPr txBox="1"/>
          <p:nvPr/>
        </p:nvSpPr>
        <p:spPr>
          <a:xfrm>
            <a:off x="5314139" y="1358914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C</a:t>
            </a:r>
            <a:r>
              <a:rPr lang="en-US" sz="1600" baseline="-250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1</a:t>
            </a:r>
            <a:r>
              <a:rPr lang="en-US" sz="16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+C</a:t>
            </a:r>
            <a:r>
              <a:rPr lang="en-US" sz="1600" baseline="-250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3</a:t>
            </a:r>
          </a:p>
          <a:p>
            <a:pPr algn="ctr" defTabSz="914400"/>
            <a:r>
              <a:rPr lang="en-US" sz="16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C</a:t>
            </a:r>
            <a:r>
              <a:rPr lang="en-US" sz="1600" baseline="-250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1</a:t>
            </a:r>
            <a:r>
              <a:rPr lang="en-US" sz="16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+2*C</a:t>
            </a:r>
            <a:r>
              <a:rPr lang="en-US" sz="1600" baseline="-250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2</a:t>
            </a:r>
            <a:r>
              <a:rPr lang="en-US" sz="16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+C</a:t>
            </a:r>
            <a:r>
              <a:rPr lang="en-US" sz="1600" baseline="-250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3</a:t>
            </a:r>
            <a:endParaRPr lang="en-US" sz="1600" baseline="-25000" dirty="0">
              <a:solidFill>
                <a:srgbClr val="005B82"/>
              </a:solidFill>
              <a:latin typeface="Calibri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0CFD14-B473-EE61-E8B7-FCF8FD4FB48F}"/>
              </a:ext>
            </a:extLst>
          </p:cNvPr>
          <p:cNvCxnSpPr/>
          <p:nvPr/>
        </p:nvCxnSpPr>
        <p:spPr>
          <a:xfrm>
            <a:off x="5444793" y="1651302"/>
            <a:ext cx="1193684" cy="0"/>
          </a:xfrm>
          <a:prstGeom prst="line">
            <a:avLst/>
          </a:prstGeom>
          <a:noFill/>
          <a:ln w="9525" cap="flat" cmpd="sng" algn="ctr">
            <a:solidFill>
              <a:srgbClr val="005B82"/>
            </a:solidFill>
            <a:prstDash val="solid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5DD0832-AB1F-C9E0-03DE-0B45F65B67BD}"/>
              </a:ext>
            </a:extLst>
          </p:cNvPr>
          <p:cNvSpPr txBox="1"/>
          <p:nvPr/>
        </p:nvSpPr>
        <p:spPr>
          <a:xfrm>
            <a:off x="289792" y="1827746"/>
            <a:ext cx="458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solidFill>
                  <a:srgbClr val="005B8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Measure2: </a:t>
            </a:r>
            <a:r>
              <a:rPr lang="en-US" dirty="0" err="1">
                <a:solidFill>
                  <a:srgbClr val="005B8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dPSI</a:t>
            </a:r>
            <a:r>
              <a:rPr lang="en-US" dirty="0">
                <a:solidFill>
                  <a:srgbClr val="005B8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dirty="0" err="1">
                <a:solidFill>
                  <a:srgbClr val="005B8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PSI</a:t>
            </a:r>
            <a:r>
              <a:rPr lang="en-US" baseline="-25000" dirty="0" err="1">
                <a:solidFill>
                  <a:srgbClr val="005B8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treatment</a:t>
            </a:r>
            <a:r>
              <a:rPr lang="en-US" i="1" dirty="0">
                <a:solidFill>
                  <a:srgbClr val="005B8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</a:t>
            </a:r>
            <a:r>
              <a:rPr lang="en-US" dirty="0">
                <a:solidFill>
                  <a:srgbClr val="005B8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5B8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PSI</a:t>
            </a:r>
            <a:r>
              <a:rPr lang="en-US" baseline="-25000" dirty="0" err="1">
                <a:solidFill>
                  <a:srgbClr val="005B8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</a:t>
            </a:r>
            <a:endParaRPr lang="en-US" baseline="-25000" dirty="0">
              <a:solidFill>
                <a:srgbClr val="005B8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5A3347-5D96-4210-76BD-28844F9CF760}"/>
              </a:ext>
            </a:extLst>
          </p:cNvPr>
          <p:cNvSpPr txBox="1"/>
          <p:nvPr/>
        </p:nvSpPr>
        <p:spPr>
          <a:xfrm>
            <a:off x="174329" y="836619"/>
            <a:ext cx="8441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000" dirty="0">
                <a:solidFill>
                  <a:srgbClr val="005B82"/>
                </a:solidFill>
                <a:latin typeface="Calibri"/>
              </a:rPr>
              <a:t>Focus on </a:t>
            </a:r>
            <a:r>
              <a:rPr lang="en-US" sz="2000" b="1" i="1" dirty="0">
                <a:solidFill>
                  <a:srgbClr val="005B82"/>
                </a:solidFill>
                <a:latin typeface="Calibri"/>
              </a:rPr>
              <a:t>local</a:t>
            </a:r>
            <a:r>
              <a:rPr lang="en-US" sz="2000" dirty="0">
                <a:solidFill>
                  <a:srgbClr val="005B82"/>
                </a:solidFill>
                <a:latin typeface="Calibri"/>
              </a:rPr>
              <a:t> splicing event rather than quantification of full splice isoforms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4A34D8-77FB-C74F-CF5D-96BB743CFD4B}"/>
              </a:ext>
            </a:extLst>
          </p:cNvPr>
          <p:cNvSpPr/>
          <p:nvPr/>
        </p:nvSpPr>
        <p:spPr>
          <a:xfrm>
            <a:off x="7937780" y="2212067"/>
            <a:ext cx="533400" cy="164068"/>
          </a:xfrm>
          <a:prstGeom prst="rect">
            <a:avLst/>
          </a:prstGeom>
          <a:solidFill>
            <a:srgbClr val="9BBB59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5B8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7BB5A7-A503-204C-7A7D-948B7399465A}"/>
              </a:ext>
            </a:extLst>
          </p:cNvPr>
          <p:cNvSpPr txBox="1"/>
          <p:nvPr/>
        </p:nvSpPr>
        <p:spPr>
          <a:xfrm>
            <a:off x="7639331" y="1913181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6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C</a:t>
            </a:r>
            <a:r>
              <a:rPr lang="en-US" sz="1600" baseline="-250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3</a:t>
            </a:r>
            <a:endParaRPr lang="en-US" sz="1600" dirty="0">
              <a:solidFill>
                <a:srgbClr val="005B82"/>
              </a:solidFill>
              <a:latin typeface="Calibri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CFD2C7-8E9B-97E5-33E4-AE8AB54353BE}"/>
              </a:ext>
            </a:extLst>
          </p:cNvPr>
          <p:cNvSpPr txBox="1"/>
          <p:nvPr/>
        </p:nvSpPr>
        <p:spPr>
          <a:xfrm>
            <a:off x="2153188" y="2892535"/>
            <a:ext cx="4506339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solidFill>
                  <a:srgbClr val="005B82"/>
                </a:solidFill>
                <a:latin typeface="+mj-lt"/>
              </a:rPr>
              <a:t>Example: SMN2 exon7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rgbClr val="005B82"/>
                </a:solidFill>
                <a:latin typeface="+mj-lt"/>
              </a:rPr>
              <a:t>	      </a:t>
            </a:r>
            <a:r>
              <a:rPr lang="en-US" sz="1600" dirty="0">
                <a:solidFill>
                  <a:srgbClr val="005B82"/>
                </a:solidFill>
                <a:latin typeface="+mj-lt"/>
                <a:cs typeface="Calibri" panose="020F0502020204030204" pitchFamily="34" charset="0"/>
              </a:rPr>
              <a:t>PSI</a:t>
            </a:r>
            <a:r>
              <a:rPr lang="en-US" sz="1600" dirty="0">
                <a:solidFill>
                  <a:srgbClr val="005B82"/>
                </a:solidFill>
                <a:latin typeface="+mj-lt"/>
              </a:rPr>
              <a:t>(</a:t>
            </a:r>
            <a:r>
              <a:rPr lang="en-US" sz="1600" dirty="0" err="1">
                <a:solidFill>
                  <a:srgbClr val="005B82"/>
                </a:solidFill>
                <a:latin typeface="+mj-lt"/>
              </a:rPr>
              <a:t>Risd</a:t>
            </a:r>
            <a:r>
              <a:rPr lang="en-US" sz="1600" dirty="0">
                <a:solidFill>
                  <a:srgbClr val="005B82"/>
                </a:solidFill>
                <a:latin typeface="+mj-lt"/>
              </a:rPr>
              <a:t>)=</a:t>
            </a:r>
            <a:r>
              <a:rPr lang="en-US" sz="1600" b="1" dirty="0">
                <a:solidFill>
                  <a:srgbClr val="005B82"/>
                </a:solidFill>
                <a:latin typeface="+mj-lt"/>
              </a:rPr>
              <a:t>1.0</a:t>
            </a:r>
            <a:r>
              <a:rPr lang="en-US" sz="1600" dirty="0">
                <a:solidFill>
                  <a:srgbClr val="005B82"/>
                </a:solidFill>
                <a:latin typeface="+mj-lt"/>
              </a:rPr>
              <a:t> (100% inclusion)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rgbClr val="005B82"/>
                </a:solidFill>
                <a:latin typeface="+mj-lt"/>
              </a:rPr>
              <a:t>              </a:t>
            </a:r>
            <a:r>
              <a:rPr lang="en-US" sz="1600" dirty="0">
                <a:solidFill>
                  <a:srgbClr val="005B82"/>
                </a:solidFill>
                <a:latin typeface="+mj-lt"/>
                <a:cs typeface="Calibri" panose="020F0502020204030204" pitchFamily="34" charset="0"/>
              </a:rPr>
              <a:t>PSI</a:t>
            </a:r>
            <a:r>
              <a:rPr lang="en-US" sz="1600" dirty="0">
                <a:solidFill>
                  <a:srgbClr val="005B82"/>
                </a:solidFill>
                <a:latin typeface="+mj-lt"/>
              </a:rPr>
              <a:t>(DMSO)=</a:t>
            </a:r>
            <a:r>
              <a:rPr lang="en-US" sz="1600" b="1" dirty="0">
                <a:solidFill>
                  <a:srgbClr val="005B82"/>
                </a:solidFill>
                <a:latin typeface="+mj-lt"/>
              </a:rPr>
              <a:t>0.4</a:t>
            </a:r>
            <a:r>
              <a:rPr lang="en-US" sz="1600" dirty="0">
                <a:solidFill>
                  <a:srgbClr val="005B82"/>
                </a:solidFill>
                <a:latin typeface="+mj-lt"/>
              </a:rPr>
              <a:t> (40% inclusion)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rgbClr val="005B82"/>
                </a:solidFill>
                <a:latin typeface="+mj-lt"/>
              </a:rPr>
              <a:t>      </a:t>
            </a:r>
            <a:r>
              <a:rPr lang="en-US" sz="1600" dirty="0">
                <a:solidFill>
                  <a:srgbClr val="005B82"/>
                </a:solidFill>
                <a:latin typeface="+mj-lt"/>
                <a:sym typeface="Wingdings" panose="05000000000000000000" pitchFamily="2" charset="2"/>
              </a:rPr>
              <a:t> </a:t>
            </a:r>
            <a:r>
              <a:rPr lang="en-US" sz="1600" dirty="0">
                <a:solidFill>
                  <a:srgbClr val="005B82"/>
                </a:solidFill>
                <a:latin typeface="+mj-lt"/>
              </a:rPr>
              <a:t>    </a:t>
            </a:r>
            <a:r>
              <a:rPr lang="en-US" sz="1600" dirty="0" err="1">
                <a:solidFill>
                  <a:srgbClr val="005B82"/>
                </a:solidFill>
                <a:latin typeface="+mj-lt"/>
              </a:rPr>
              <a:t>dPSI</a:t>
            </a:r>
            <a:r>
              <a:rPr lang="en-US" sz="1600" dirty="0">
                <a:solidFill>
                  <a:srgbClr val="005B82"/>
                </a:solidFill>
                <a:latin typeface="+mj-lt"/>
              </a:rPr>
              <a:t>=</a:t>
            </a:r>
            <a:r>
              <a:rPr lang="en-US" sz="1600" b="1" dirty="0">
                <a:solidFill>
                  <a:srgbClr val="005B82"/>
                </a:solidFill>
                <a:latin typeface="+mj-lt"/>
              </a:rPr>
              <a:t>0.6</a:t>
            </a:r>
            <a:r>
              <a:rPr lang="en-US" sz="1600" dirty="0">
                <a:solidFill>
                  <a:srgbClr val="005B82"/>
                </a:solidFill>
                <a:latin typeface="+mj-lt"/>
              </a:rPr>
              <a:t> (60 percent-point difference)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870BA9-8F79-B4F4-2A1A-F6467DD466FC}"/>
              </a:ext>
            </a:extLst>
          </p:cNvPr>
          <p:cNvSpPr txBox="1"/>
          <p:nvPr/>
        </p:nvSpPr>
        <p:spPr>
          <a:xfrm>
            <a:off x="6517963" y="1367615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C</a:t>
            </a:r>
            <a:r>
              <a:rPr lang="en-US" sz="1600" baseline="-250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1</a:t>
            </a:r>
          </a:p>
          <a:p>
            <a:pPr algn="ctr" defTabSz="914400"/>
            <a:r>
              <a:rPr lang="en-US" sz="16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C</a:t>
            </a:r>
            <a:r>
              <a:rPr lang="en-US" sz="1600" baseline="-250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1</a:t>
            </a:r>
            <a:r>
              <a:rPr lang="en-US" sz="16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+C</a:t>
            </a:r>
            <a:r>
              <a:rPr lang="en-US" sz="1600" baseline="-250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2</a:t>
            </a:r>
            <a:endParaRPr lang="en-US" sz="1600" baseline="-25000" dirty="0">
              <a:solidFill>
                <a:srgbClr val="005B82"/>
              </a:solidFill>
              <a:latin typeface="Calibri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0070BE7-92F9-0514-EA77-6FC7DC863E78}"/>
              </a:ext>
            </a:extLst>
          </p:cNvPr>
          <p:cNvCxnSpPr>
            <a:cxnSpLocks/>
          </p:cNvCxnSpPr>
          <p:nvPr/>
        </p:nvCxnSpPr>
        <p:spPr>
          <a:xfrm>
            <a:off x="6953417" y="1632149"/>
            <a:ext cx="593246" cy="0"/>
          </a:xfrm>
          <a:prstGeom prst="line">
            <a:avLst/>
          </a:prstGeom>
          <a:noFill/>
          <a:ln w="9525" cap="flat" cmpd="sng" algn="ctr">
            <a:solidFill>
              <a:srgbClr val="005B82"/>
            </a:solidFill>
            <a:prstDash val="solid"/>
          </a:ln>
          <a:effectLst/>
        </p:spPr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1BB8207-0ACF-1A6B-D589-748B8434F914}"/>
              </a:ext>
            </a:extLst>
          </p:cNvPr>
          <p:cNvSpPr txBox="1"/>
          <p:nvPr/>
        </p:nvSpPr>
        <p:spPr>
          <a:xfrm>
            <a:off x="6638477" y="1456185"/>
            <a:ext cx="337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solidFill>
                  <a:srgbClr val="005B82"/>
                </a:solidFill>
                <a:latin typeface="Calibri"/>
              </a:rPr>
              <a:t>≈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54E370E-0DCA-13A6-EDAE-0534AFAAFEB7}"/>
              </a:ext>
            </a:extLst>
          </p:cNvPr>
          <p:cNvSpPr/>
          <p:nvPr/>
        </p:nvSpPr>
        <p:spPr>
          <a:xfrm>
            <a:off x="177570" y="1301048"/>
            <a:ext cx="8703257" cy="1300516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6A9166E-ADBD-0B11-A564-EB9F34A7E35E}"/>
              </a:ext>
            </a:extLst>
          </p:cNvPr>
          <p:cNvSpPr/>
          <p:nvPr/>
        </p:nvSpPr>
        <p:spPr>
          <a:xfrm>
            <a:off x="2070044" y="2815268"/>
            <a:ext cx="4677265" cy="1468583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2549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DF6F6EB-D30C-D0B4-1BBD-A4897589B0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920503"/>
              </p:ext>
            </p:extLst>
          </p:nvPr>
        </p:nvGraphicFramePr>
        <p:xfrm>
          <a:off x="1199015" y="808515"/>
          <a:ext cx="6194356" cy="3454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12138">
                  <a:extLst>
                    <a:ext uri="{9D8B030D-6E8A-4147-A177-3AD203B41FA5}">
                      <a16:colId xmlns:a16="http://schemas.microsoft.com/office/drawing/2014/main" val="1188943229"/>
                    </a:ext>
                  </a:extLst>
                </a:gridCol>
                <a:gridCol w="827406">
                  <a:extLst>
                    <a:ext uri="{9D8B030D-6E8A-4147-A177-3AD203B41FA5}">
                      <a16:colId xmlns:a16="http://schemas.microsoft.com/office/drawing/2014/main" val="1809011055"/>
                    </a:ext>
                  </a:extLst>
                </a:gridCol>
                <a:gridCol w="827406">
                  <a:extLst>
                    <a:ext uri="{9D8B030D-6E8A-4147-A177-3AD203B41FA5}">
                      <a16:colId xmlns:a16="http://schemas.microsoft.com/office/drawing/2014/main" val="141417793"/>
                    </a:ext>
                  </a:extLst>
                </a:gridCol>
                <a:gridCol w="827406">
                  <a:extLst>
                    <a:ext uri="{9D8B030D-6E8A-4147-A177-3AD203B41FA5}">
                      <a16:colId xmlns:a16="http://schemas.microsoft.com/office/drawing/2014/main" val="236374951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Comparison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HTT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SMN1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SMN2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3602864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dPSI_SH_BIO_1949634_10x_vs_SH_DMSO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-0.251542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-0.4028676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4617849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dPSI_SH_BIO_1949634_3x_vs_SH_DMSO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-0.3424944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0049402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dPSI_SH_BIO_2178782_10x_vs_SH_DMSO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0.33240197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-0.3834702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0763744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dPSI_SH_BIO_2178782_3x_vs_SH_DMSO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-0.3694164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-0.3811666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834956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dPSI_SH_BIO_2196772_10x_vs_SH_DMSO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0.54427119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-0.2536106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-0.4013308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1482056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dPSI_SH_BIO_2196772_3x_vs_SH_DMSO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-0.3446866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-0.3632981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826774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dPSI_SH_BIO_2196895_10x_vs_SH_DMSO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-0.2536149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-0.3934613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83677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dPSI_SH_BIO_2196895_3x_vs_SH_DMSO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-0.2893154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217845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dPSI_SH_BIO_2197306_10x_vs_SH_DMSO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0.34409763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-0.3940991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94907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dPSI_SH_BIO_2197306_3x_vs_SH_DMSO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-0.3173035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780966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dPSI_SH_BIO_2199562_10x_vs_SH_DMSO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0.32487121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-0.3549552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5082724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dPSI_SH_BIO_2199562_3x_vs_SH_DMSO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0.25555825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-0.3265951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8986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dPSI_SH_BIO_2204984_10x_vs_SH_DMSO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-0.3318012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-0.3607647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4071066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dPSI_SH_BIO_2204984_3x_vs_SH_DMSO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75996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dPSI_SH_BIO_2207180_10x_vs_SH_DMSO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-0.2540779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1184691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dPSI_SH_BIO_2207180_3x_vs_SH_DMSO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4305243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39939270-2303-05E1-F526-7F4DB96D6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967" y="190942"/>
            <a:ext cx="5531445" cy="617573"/>
          </a:xfrm>
        </p:spPr>
        <p:txBody>
          <a:bodyPr/>
          <a:lstStyle/>
          <a:p>
            <a:r>
              <a:rPr lang="en-US" sz="2000" dirty="0"/>
              <a:t>DSG Counts in ShSy5Y on-Targets</a:t>
            </a:r>
            <a:br>
              <a:rPr lang="en-US" sz="2000" dirty="0"/>
            </a:br>
            <a:r>
              <a:rPr lang="en-US" sz="2000" dirty="0"/>
              <a:t>(7 compounds + </a:t>
            </a:r>
            <a:r>
              <a:rPr lang="en-US" sz="2000" dirty="0" err="1"/>
              <a:t>risdiplam</a:t>
            </a:r>
            <a:r>
              <a:rPr lang="en-US" sz="2000" dirty="0"/>
              <a:t> vs DMSO)</a:t>
            </a:r>
          </a:p>
        </p:txBody>
      </p:sp>
    </p:spTree>
    <p:extLst>
      <p:ext uri="{BB962C8B-B14F-4D97-AF65-F5344CB8AC3E}">
        <p14:creationId xmlns:p14="http://schemas.microsoft.com/office/powerpoint/2010/main" val="321166228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43BC-EF71-C24F-9051-28E4079D1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" y="33469"/>
            <a:ext cx="9031713" cy="513266"/>
          </a:xfrm>
        </p:spPr>
        <p:txBody>
          <a:bodyPr/>
          <a:lstStyle/>
          <a:p>
            <a:r>
              <a:rPr lang="en-US" sz="2400" dirty="0">
                <a:solidFill>
                  <a:srgbClr val="005B82"/>
                </a:solidFill>
              </a:rPr>
              <a:t>Three different algorithms are used for local splice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3A6F5-93D3-1049-BE34-E7B13E56D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BAA4E-5F47-E640-8B90-67FB6D90528D}" type="slidenum">
              <a:rPr lang="en-US" smtClean="0">
                <a:solidFill>
                  <a:srgbClr val="005B82"/>
                </a:solidFill>
              </a:rPr>
              <a:pPr/>
              <a:t>30</a:t>
            </a:fld>
            <a:endParaRPr lang="en-US">
              <a:solidFill>
                <a:srgbClr val="005B82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28854C4-0B7F-515F-FABD-5ADC9F42F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333" y="1849897"/>
            <a:ext cx="2925789" cy="136337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9B4BBAF-6AAF-BA6A-D2D4-24767EB6B341}"/>
              </a:ext>
            </a:extLst>
          </p:cNvPr>
          <p:cNvSpPr txBox="1"/>
          <p:nvPr/>
        </p:nvSpPr>
        <p:spPr>
          <a:xfrm>
            <a:off x="1233213" y="1142487"/>
            <a:ext cx="29407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Input: read counts from RNA-seq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2ADBFD-D492-7F34-9251-E7394C88E30C}"/>
              </a:ext>
            </a:extLst>
          </p:cNvPr>
          <p:cNvSpPr txBox="1"/>
          <p:nvPr/>
        </p:nvSpPr>
        <p:spPr>
          <a:xfrm>
            <a:off x="965189" y="3693236"/>
            <a:ext cx="36068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Output: PSI,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dPSI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statistical significance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21148C32-1096-ABCA-7F49-5F05A70E7AC9}"/>
              </a:ext>
            </a:extLst>
          </p:cNvPr>
          <p:cNvSpPr/>
          <p:nvPr/>
        </p:nvSpPr>
        <p:spPr>
          <a:xfrm rot="5400000">
            <a:off x="2597642" y="1496692"/>
            <a:ext cx="211939" cy="333815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2B578424-5191-F72B-C018-6B01093B6759}"/>
              </a:ext>
            </a:extLst>
          </p:cNvPr>
          <p:cNvSpPr/>
          <p:nvPr/>
        </p:nvSpPr>
        <p:spPr>
          <a:xfrm rot="5400000">
            <a:off x="2596153" y="3284301"/>
            <a:ext cx="211939" cy="333815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141C152-2BEA-00F7-8EE7-72560DDA6A52}"/>
              </a:ext>
            </a:extLst>
          </p:cNvPr>
          <p:cNvSpPr txBox="1"/>
          <p:nvPr/>
        </p:nvSpPr>
        <p:spPr>
          <a:xfrm>
            <a:off x="3896281" y="4713017"/>
            <a:ext cx="4191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[with Eric Marshall, Ellen Tsai, Jessica Hurt]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5A5CA0D-1D25-039A-C9ED-22EE0383A58B}"/>
              </a:ext>
            </a:extLst>
          </p:cNvPr>
          <p:cNvSpPr txBox="1"/>
          <p:nvPr/>
        </p:nvSpPr>
        <p:spPr>
          <a:xfrm>
            <a:off x="4427271" y="1740753"/>
            <a:ext cx="4246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en-US" sz="1600" dirty="0">
                <a:solidFill>
                  <a:srgbClr val="005B82"/>
                </a:solidFill>
              </a:rPr>
              <a:t>Each algorithm uses  </a:t>
            </a:r>
          </a:p>
          <a:p>
            <a:r>
              <a:rPr lang="en-US" sz="1600" dirty="0">
                <a:solidFill>
                  <a:srgbClr val="005B82"/>
                </a:solidFill>
              </a:rPr>
              <a:t>              (1) different definition of PSI</a:t>
            </a:r>
          </a:p>
          <a:p>
            <a:r>
              <a:rPr lang="en-US" sz="1600" dirty="0">
                <a:solidFill>
                  <a:srgbClr val="005B82"/>
                </a:solidFill>
              </a:rPr>
              <a:t>              (2) different statistical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AA376-6518-B9A1-1EA9-8E72F0350009}"/>
              </a:ext>
            </a:extLst>
          </p:cNvPr>
          <p:cNvSpPr txBox="1"/>
          <p:nvPr/>
        </p:nvSpPr>
        <p:spPr>
          <a:xfrm>
            <a:off x="5021580" y="3554736"/>
            <a:ext cx="3819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Which algorithm is the best?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If not identified, what do we do? </a:t>
            </a:r>
          </a:p>
        </p:txBody>
      </p:sp>
    </p:spTree>
    <p:extLst>
      <p:ext uri="{BB962C8B-B14F-4D97-AF65-F5344CB8AC3E}">
        <p14:creationId xmlns:p14="http://schemas.microsoft.com/office/powerpoint/2010/main" val="199159768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43BC-EF71-C24F-9051-28E4079D1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72" y="107384"/>
            <a:ext cx="8568908" cy="513266"/>
          </a:xfrm>
        </p:spPr>
        <p:txBody>
          <a:bodyPr/>
          <a:lstStyle/>
          <a:p>
            <a:r>
              <a:rPr lang="en-US" sz="2400" i="1" dirty="0"/>
              <a:t>Union</a:t>
            </a:r>
            <a:r>
              <a:rPr lang="en-US" sz="2400" dirty="0"/>
              <a:t> of DSGs from three algorithms are used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3A6F5-93D3-1049-BE34-E7B13E56D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EFB4CE-3BD6-784E-99E1-0F9FF7606B92}"/>
              </a:ext>
            </a:extLst>
          </p:cNvPr>
          <p:cNvSpPr/>
          <p:nvPr/>
        </p:nvSpPr>
        <p:spPr>
          <a:xfrm>
            <a:off x="364430" y="2752454"/>
            <a:ext cx="3309341" cy="25391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*|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dPSI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|&gt;0.3, 0.2 (lc) /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p.adj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&lt;0.05 /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PdPSI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&gt;0.9 (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mj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)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9E9715-2E8C-FE00-3116-E5795E234CFA}"/>
              </a:ext>
            </a:extLst>
          </p:cNvPr>
          <p:cNvSpPr txBox="1"/>
          <p:nvPr/>
        </p:nvSpPr>
        <p:spPr>
          <a:xfrm>
            <a:off x="1421448" y="1339428"/>
            <a:ext cx="926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ym typeface="Wingdings" panose="05000000000000000000" pitchFamily="2" charset="2"/>
              </a:rPr>
              <a:t>004nM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24445-FADC-FA8B-B695-5FBE7A54B1CC}"/>
              </a:ext>
            </a:extLst>
          </p:cNvPr>
          <p:cNvSpPr txBox="1"/>
          <p:nvPr/>
        </p:nvSpPr>
        <p:spPr>
          <a:xfrm rot="16200000">
            <a:off x="85852" y="1819141"/>
            <a:ext cx="1389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ym typeface="Wingdings" panose="05000000000000000000" pitchFamily="2" charset="2"/>
              </a:rPr>
              <a:t>iPSC-MN</a:t>
            </a:r>
          </a:p>
          <a:p>
            <a:pPr algn="ctr"/>
            <a:r>
              <a:rPr lang="en-US" sz="1200" dirty="0">
                <a:sym typeface="Wingdings" panose="05000000000000000000" pitchFamily="2" charset="2"/>
              </a:rPr>
              <a:t>(GM24468D)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66DB59-C06A-A77E-B69B-8A055534D855}"/>
              </a:ext>
            </a:extLst>
          </p:cNvPr>
          <p:cNvSpPr txBox="1"/>
          <p:nvPr/>
        </p:nvSpPr>
        <p:spPr>
          <a:xfrm>
            <a:off x="2530492" y="1347048"/>
            <a:ext cx="1437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ym typeface="Wingdings" panose="05000000000000000000" pitchFamily="2" charset="2"/>
              </a:rPr>
              <a:t>040nM </a:t>
            </a:r>
            <a:r>
              <a:rPr lang="en-US" sz="1050" dirty="0">
                <a:sym typeface="Wingdings" panose="05000000000000000000" pitchFamily="2" charset="2"/>
              </a:rPr>
              <a:t>(EC50)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603B32-E5B9-3984-1B00-5ED0089A0B6A}"/>
              </a:ext>
            </a:extLst>
          </p:cNvPr>
          <p:cNvSpPr txBox="1"/>
          <p:nvPr/>
        </p:nvSpPr>
        <p:spPr>
          <a:xfrm>
            <a:off x="3734978" y="1356228"/>
            <a:ext cx="926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ym typeface="Wingdings" panose="05000000000000000000" pitchFamily="2" charset="2"/>
              </a:rPr>
              <a:t>120nM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CF1C8C-1A75-4E6D-5A4C-6AF5C22EADF8}"/>
              </a:ext>
            </a:extLst>
          </p:cNvPr>
          <p:cNvSpPr txBox="1"/>
          <p:nvPr/>
        </p:nvSpPr>
        <p:spPr>
          <a:xfrm>
            <a:off x="4939464" y="1347048"/>
            <a:ext cx="926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ym typeface="Wingdings" panose="05000000000000000000" pitchFamily="2" charset="2"/>
              </a:rPr>
              <a:t>400nM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E68530-7F03-417D-1366-E03C32193AF5}"/>
              </a:ext>
            </a:extLst>
          </p:cNvPr>
          <p:cNvSpPr txBox="1"/>
          <p:nvPr/>
        </p:nvSpPr>
        <p:spPr>
          <a:xfrm>
            <a:off x="125359" y="1290848"/>
            <a:ext cx="1334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ym typeface="Wingdings" panose="05000000000000000000" pitchFamily="2" charset="2"/>
              </a:rPr>
              <a:t>Risdiplam</a:t>
            </a:r>
            <a:r>
              <a:rPr lang="en-US" sz="1400" dirty="0">
                <a:sym typeface="Wingdings" panose="05000000000000000000" pitchFamily="2" charset="2"/>
              </a:rPr>
              <a:t>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2AC047-96BD-7925-0F4A-CA53A3DD5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883" y="1604029"/>
            <a:ext cx="4737777" cy="11022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D39339B-7CC7-EBC3-9701-7AEAA735E47E}"/>
              </a:ext>
            </a:extLst>
          </p:cNvPr>
          <p:cNvSpPr txBox="1"/>
          <p:nvPr/>
        </p:nvSpPr>
        <p:spPr>
          <a:xfrm>
            <a:off x="1451074" y="2233909"/>
            <a:ext cx="11136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ym typeface="Wingdings" panose="05000000000000000000" pitchFamily="2" charset="2"/>
              </a:rPr>
              <a:t>Pass filter*</a:t>
            </a:r>
          </a:p>
          <a:p>
            <a:r>
              <a:rPr lang="en-US" sz="1050" dirty="0">
                <a:sym typeface="Wingdings" panose="05000000000000000000" pitchFamily="2" charset="2"/>
              </a:rPr>
              <a:t>Not passed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978EE3-9241-35C9-A99A-D0F6DA054CA4}"/>
              </a:ext>
            </a:extLst>
          </p:cNvPr>
          <p:cNvSpPr/>
          <p:nvPr/>
        </p:nvSpPr>
        <p:spPr>
          <a:xfrm>
            <a:off x="1272893" y="2323037"/>
            <a:ext cx="250633" cy="118724"/>
          </a:xfrm>
          <a:prstGeom prst="rect">
            <a:avLst/>
          </a:prstGeom>
          <a:solidFill>
            <a:srgbClr val="00B2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774418-0CB2-1527-8095-5028F42F4AD4}"/>
              </a:ext>
            </a:extLst>
          </p:cNvPr>
          <p:cNvSpPr/>
          <p:nvPr/>
        </p:nvSpPr>
        <p:spPr>
          <a:xfrm>
            <a:off x="1274638" y="2482213"/>
            <a:ext cx="250633" cy="118724"/>
          </a:xfrm>
          <a:prstGeom prst="rect">
            <a:avLst/>
          </a:prstGeom>
          <a:solidFill>
            <a:srgbClr val="CCCCC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3459E5-032B-867C-89AF-AB200DE0E163}"/>
              </a:ext>
            </a:extLst>
          </p:cNvPr>
          <p:cNvSpPr txBox="1"/>
          <p:nvPr/>
        </p:nvSpPr>
        <p:spPr>
          <a:xfrm>
            <a:off x="718432" y="3242175"/>
            <a:ext cx="809704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sz="1400" dirty="0">
                <a:solidFill>
                  <a:srgbClr val="005B82"/>
                </a:solidFill>
                <a:sym typeface="Wingdings" panose="05000000000000000000" pitchFamily="2" charset="2"/>
              </a:rPr>
              <a:t>Not all genes overlap across algorithms</a:t>
            </a:r>
          </a:p>
          <a:p>
            <a:pPr marL="342900" indent="-342900">
              <a:buAutoNum type="arabicParenBoth"/>
            </a:pPr>
            <a:r>
              <a:rPr lang="en-US" sz="1400" dirty="0">
                <a:solidFill>
                  <a:srgbClr val="005B82"/>
                </a:solidFill>
                <a:sym typeface="Wingdings" panose="05000000000000000000" pitchFamily="2" charset="2"/>
              </a:rPr>
              <a:t>There is no clear single result that encompasses the rest</a:t>
            </a:r>
          </a:p>
          <a:p>
            <a:r>
              <a:rPr lang="en-US" sz="1400" dirty="0">
                <a:solidFill>
                  <a:srgbClr val="005B82"/>
                </a:solidFill>
                <a:sym typeface="Wingdings" panose="05000000000000000000" pitchFamily="2" charset="2"/>
              </a:rPr>
              <a:t>	(2.1) some discrepancy can be explained by annotated vs novel exon usage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005B82"/>
                </a:solidFill>
                <a:sym typeface="Wingdings" panose="05000000000000000000" pitchFamily="2" charset="2"/>
              </a:rPr>
              <a:t>(3) Actual pile ups of sequencing reads support the detected genes</a:t>
            </a:r>
            <a:endParaRPr lang="en-US" sz="1600" dirty="0">
              <a:solidFill>
                <a:srgbClr val="005B82"/>
              </a:solidFill>
              <a:sym typeface="Wingdings" panose="05000000000000000000" pitchFamily="2" charset="2"/>
            </a:endParaRPr>
          </a:p>
          <a:p>
            <a:r>
              <a:rPr lang="en-US" sz="1600" b="1" dirty="0">
                <a:solidFill>
                  <a:srgbClr val="005B82"/>
                </a:solidFill>
                <a:sym typeface="Wingdings" panose="05000000000000000000" pitchFamily="2" charset="2"/>
              </a:rPr>
              <a:t> All the genes passed filter from three algorithms are considered as DSG. </a:t>
            </a:r>
            <a:endParaRPr lang="en-US" sz="1600" dirty="0">
              <a:solidFill>
                <a:srgbClr val="005B82"/>
              </a:solidFill>
              <a:sym typeface="Wingdings" panose="05000000000000000000" pitchFamily="2" charset="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26AA03-5AB9-A738-7F6A-D69C8503DCE3}"/>
              </a:ext>
            </a:extLst>
          </p:cNvPr>
          <p:cNvSpPr txBox="1"/>
          <p:nvPr/>
        </p:nvSpPr>
        <p:spPr>
          <a:xfrm>
            <a:off x="997408" y="612496"/>
            <a:ext cx="7187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5B82"/>
                </a:solidFill>
                <a:sym typeface="Wingdings" panose="05000000000000000000" pitchFamily="2" charset="2"/>
              </a:rPr>
              <a:t>Genes with at least one event that pass significance and </a:t>
            </a:r>
            <a:r>
              <a:rPr lang="en-US" sz="1600" dirty="0" err="1">
                <a:solidFill>
                  <a:srgbClr val="005B82"/>
                </a:solidFill>
                <a:sym typeface="Wingdings" panose="05000000000000000000" pitchFamily="2" charset="2"/>
              </a:rPr>
              <a:t>dPSI</a:t>
            </a:r>
            <a:r>
              <a:rPr lang="en-US" sz="1600" dirty="0">
                <a:solidFill>
                  <a:srgbClr val="005B82"/>
                </a:solidFill>
                <a:sym typeface="Wingdings" panose="05000000000000000000" pitchFamily="2" charset="2"/>
              </a:rPr>
              <a:t> filter*</a:t>
            </a:r>
          </a:p>
          <a:p>
            <a:r>
              <a:rPr lang="en-US" sz="1600" dirty="0">
                <a:solidFill>
                  <a:srgbClr val="005B82"/>
                </a:solidFill>
                <a:sym typeface="Wingdings" panose="05000000000000000000" pitchFamily="2" charset="2"/>
              </a:rPr>
              <a:t>                                  (“gene-level summary”)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5210318-D29E-5559-4460-7D4D6BFF9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3389" y="1083604"/>
            <a:ext cx="1225609" cy="2089616"/>
          </a:xfrm>
          <a:prstGeom prst="rect">
            <a:avLst/>
          </a:prstGeom>
        </p:spPr>
      </p:pic>
      <p:sp>
        <p:nvSpPr>
          <p:cNvPr id="22" name="Arrow: Down 21">
            <a:extLst>
              <a:ext uri="{FF2B5EF4-FFF2-40B4-BE49-F238E27FC236}">
                <a16:creationId xmlns:a16="http://schemas.microsoft.com/office/drawing/2014/main" id="{6283E281-947A-E91C-1123-A6049E490DFE}"/>
              </a:ext>
            </a:extLst>
          </p:cNvPr>
          <p:cNvSpPr/>
          <p:nvPr/>
        </p:nvSpPr>
        <p:spPr>
          <a:xfrm rot="16200000">
            <a:off x="6582328" y="1634248"/>
            <a:ext cx="189846" cy="660676"/>
          </a:xfrm>
          <a:prstGeom prst="downArrow">
            <a:avLst/>
          </a:prstGeom>
          <a:solidFill>
            <a:srgbClr val="EEECE1">
              <a:lumMod val="75000"/>
            </a:srgbClr>
          </a:solidFill>
          <a:ln w="25400" cap="flat" cmpd="sng" algn="ctr">
            <a:solidFill>
              <a:srgbClr val="EEECE1">
                <a:lumMod val="2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7E765E-DFEF-3F0C-B168-D785A8E43D73}"/>
              </a:ext>
            </a:extLst>
          </p:cNvPr>
          <p:cNvSpPr txBox="1"/>
          <p:nvPr/>
        </p:nvSpPr>
        <p:spPr>
          <a:xfrm>
            <a:off x="6211780" y="1401720"/>
            <a:ext cx="926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5B82"/>
                </a:solidFill>
                <a:sym typeface="Wingdings" panose="05000000000000000000" pitchFamily="2" charset="2"/>
              </a:rPr>
              <a:t>Union per dose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DB0DCC4-9999-03E7-A3B8-837C40591059}"/>
              </a:ext>
            </a:extLst>
          </p:cNvPr>
          <p:cNvSpPr/>
          <p:nvPr/>
        </p:nvSpPr>
        <p:spPr>
          <a:xfrm>
            <a:off x="68472" y="612496"/>
            <a:ext cx="8885333" cy="2512575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73536B1-7F8B-E9F5-4119-2AC50D664FB5}"/>
              </a:ext>
            </a:extLst>
          </p:cNvPr>
          <p:cNvSpPr/>
          <p:nvPr/>
        </p:nvSpPr>
        <p:spPr>
          <a:xfrm>
            <a:off x="1121409" y="2214776"/>
            <a:ext cx="1262758" cy="471564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55496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43BC-EF71-C24F-9051-28E4079D1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52" y="65703"/>
            <a:ext cx="8568908" cy="513266"/>
          </a:xfrm>
        </p:spPr>
        <p:txBody>
          <a:bodyPr/>
          <a:lstStyle/>
          <a:p>
            <a:r>
              <a:rPr lang="en-US" sz="2400" dirty="0"/>
              <a:t>Number of DSG are compared across compounds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3A6F5-93D3-1049-BE34-E7B13E56D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92DBF7C-182C-9D14-7D0A-A9D067DEC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000" y="945689"/>
            <a:ext cx="2777104" cy="15736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89F69E-E7A5-73B0-76A7-1670E0811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87" y="1047566"/>
            <a:ext cx="2666362" cy="26740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E17E2E-24A4-647E-0BA8-FEC744E6EB95}"/>
              </a:ext>
            </a:extLst>
          </p:cNvPr>
          <p:cNvSpPr txBox="1"/>
          <p:nvPr/>
        </p:nvSpPr>
        <p:spPr>
          <a:xfrm rot="16200000">
            <a:off x="251888" y="2000027"/>
            <a:ext cx="111965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ym typeface="Wingdings" panose="05000000000000000000" pitchFamily="2" charset="2"/>
              </a:rPr>
              <a:t>DSG count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48001D-41FD-0C5B-0CA2-4D5B17DAC630}"/>
              </a:ext>
            </a:extLst>
          </p:cNvPr>
          <p:cNvSpPr txBox="1"/>
          <p:nvPr/>
        </p:nvSpPr>
        <p:spPr>
          <a:xfrm>
            <a:off x="1152380" y="3089872"/>
            <a:ext cx="186624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ym typeface="Wingdings" panose="05000000000000000000" pitchFamily="2" charset="2"/>
              </a:rPr>
              <a:t>Compounds (3x IC50)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B96028-521D-86D5-6E87-BE2513716C19}"/>
              </a:ext>
            </a:extLst>
          </p:cNvPr>
          <p:cNvSpPr txBox="1"/>
          <p:nvPr/>
        </p:nvSpPr>
        <p:spPr>
          <a:xfrm>
            <a:off x="1865313" y="1389759"/>
            <a:ext cx="1119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ym typeface="Wingdings" panose="05000000000000000000" pitchFamily="2" charset="2"/>
              </a:rPr>
              <a:t>color = </a:t>
            </a:r>
          </a:p>
          <a:p>
            <a:r>
              <a:rPr lang="en-US" sz="1200" dirty="0">
                <a:sym typeface="Wingdings" panose="05000000000000000000" pitchFamily="2" charset="2"/>
              </a:rPr>
              <a:t>round of expr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2B86B4-5805-0330-EB4A-D09E9612AAA8}"/>
              </a:ext>
            </a:extLst>
          </p:cNvPr>
          <p:cNvSpPr txBox="1"/>
          <p:nvPr/>
        </p:nvSpPr>
        <p:spPr>
          <a:xfrm>
            <a:off x="472188" y="4219451"/>
            <a:ext cx="30675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5B82"/>
                </a:solidFill>
                <a:sym typeface="Wingdings" panose="05000000000000000000" pitchFamily="2" charset="2"/>
              </a:rPr>
              <a:t>[Zhen Gao, Joon Lee, Magnus Pfaffenbach, Ravi Challa</a:t>
            </a:r>
            <a:r>
              <a:rPr lang="en-US" sz="1050" b="0" i="0" dirty="0">
                <a:solidFill>
                  <a:srgbClr val="005B8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50" dirty="0">
                <a:solidFill>
                  <a:srgbClr val="005B82"/>
                </a:solidFill>
                <a:sym typeface="Wingdings" panose="05000000000000000000" pitchFamily="2" charset="2"/>
              </a:rPr>
              <a:t>Eric Marshall,</a:t>
            </a:r>
            <a:r>
              <a:rPr lang="en-US" sz="1050" b="0" i="0" dirty="0">
                <a:solidFill>
                  <a:srgbClr val="005B82"/>
                </a:solidFill>
                <a:effectLst/>
                <a:latin typeface="Arial" panose="020B0604020202020204" pitchFamily="34" charset="0"/>
              </a:rPr>
              <a:t> Catherine Guardado</a:t>
            </a:r>
            <a:r>
              <a:rPr lang="en-US" sz="1050" dirty="0">
                <a:solidFill>
                  <a:srgbClr val="005B82"/>
                </a:solidFill>
                <a:sym typeface="Wingdings" panose="05000000000000000000" pitchFamily="2" charset="2"/>
              </a:rPr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AD57C8-037D-2A7D-57F2-F6ABB64CCA06}"/>
              </a:ext>
            </a:extLst>
          </p:cNvPr>
          <p:cNvSpPr txBox="1"/>
          <p:nvPr/>
        </p:nvSpPr>
        <p:spPr>
          <a:xfrm>
            <a:off x="885400" y="3717397"/>
            <a:ext cx="2201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sz="1400" dirty="0">
                <a:solidFill>
                  <a:srgbClr val="005B82"/>
                </a:solidFill>
                <a:sym typeface="Wingdings" panose="05000000000000000000" pitchFamily="2" charset="2"/>
              </a:rPr>
              <a:t>Reduction in DSG are</a:t>
            </a:r>
          </a:p>
          <a:p>
            <a:r>
              <a:rPr lang="en-US" sz="1400" dirty="0">
                <a:solidFill>
                  <a:srgbClr val="005B82"/>
                </a:solidFill>
                <a:sym typeface="Wingdings" panose="05000000000000000000" pitchFamily="2" charset="2"/>
              </a:rPr>
              <a:t>       readily visible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734EBB-ADC5-6D75-DB61-B670E1EF6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7179" y="1005795"/>
            <a:ext cx="1400296" cy="14164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5C39964-1C00-4CC9-1D92-9D086B0BBA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9928" y="3067676"/>
            <a:ext cx="1458120" cy="141346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F1ADC54-5A54-6C7B-A00C-E7DD3998FB36}"/>
              </a:ext>
            </a:extLst>
          </p:cNvPr>
          <p:cNvSpPr txBox="1"/>
          <p:nvPr/>
        </p:nvSpPr>
        <p:spPr>
          <a:xfrm>
            <a:off x="6684330" y="4411419"/>
            <a:ext cx="25544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5B82"/>
                </a:solidFill>
                <a:sym typeface="Wingdings" panose="05000000000000000000" pitchFamily="2" charset="2"/>
              </a:rPr>
              <a:t>[Yirui Chen, Somya Negi, </a:t>
            </a:r>
            <a:r>
              <a:rPr lang="en-US" sz="1100" dirty="0" err="1">
                <a:solidFill>
                  <a:srgbClr val="005B82"/>
                </a:solidFill>
                <a:sym typeface="Wingdings" panose="05000000000000000000" pitchFamily="2" charset="2"/>
              </a:rPr>
              <a:t>BioinfoRx</a:t>
            </a:r>
            <a:r>
              <a:rPr lang="en-US" sz="1100" dirty="0">
                <a:solidFill>
                  <a:srgbClr val="005B82"/>
                </a:solidFill>
                <a:sym typeface="Wingdings" panose="05000000000000000000" pitchFamily="2" charset="2"/>
              </a:rPr>
              <a:t>]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54E0763-3793-11E9-3C7C-9BDB02D3C8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4033" y="3209669"/>
            <a:ext cx="895042" cy="895042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C633068-54B6-CE56-84C5-EFBA4480422C}"/>
              </a:ext>
            </a:extLst>
          </p:cNvPr>
          <p:cNvSpPr/>
          <p:nvPr/>
        </p:nvSpPr>
        <p:spPr>
          <a:xfrm>
            <a:off x="4067251" y="602105"/>
            <a:ext cx="4748220" cy="2036975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C38601A-AC0E-04A7-514E-21B5DB3A15A1}"/>
              </a:ext>
            </a:extLst>
          </p:cNvPr>
          <p:cNvSpPr/>
          <p:nvPr/>
        </p:nvSpPr>
        <p:spPr>
          <a:xfrm>
            <a:off x="377538" y="639021"/>
            <a:ext cx="3257368" cy="4028414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617A29-464C-701A-3CBD-F290DCE45E72}"/>
              </a:ext>
            </a:extLst>
          </p:cNvPr>
          <p:cNvSpPr txBox="1"/>
          <p:nvPr/>
        </p:nvSpPr>
        <p:spPr>
          <a:xfrm>
            <a:off x="4473213" y="446251"/>
            <a:ext cx="3934568" cy="307777"/>
          </a:xfrm>
          <a:prstGeom prst="rect">
            <a:avLst/>
          </a:prstGeom>
          <a:solidFill>
            <a:schemeClr val="bg1"/>
          </a:solidFill>
          <a:ln>
            <a:solidFill>
              <a:srgbClr val="005B8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5B82"/>
                </a:solidFill>
                <a:sym typeface="Wingdings" panose="05000000000000000000" pitchFamily="2" charset="2"/>
              </a:rPr>
              <a:t>Overlap of DSGs: Heatmap and Venn diagram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D2DF23-71DB-9803-02F7-46EB34C99E1E}"/>
              </a:ext>
            </a:extLst>
          </p:cNvPr>
          <p:cNvSpPr txBox="1"/>
          <p:nvPr/>
        </p:nvSpPr>
        <p:spPr>
          <a:xfrm>
            <a:off x="1251413" y="497665"/>
            <a:ext cx="1716021" cy="307777"/>
          </a:xfrm>
          <a:prstGeom prst="rect">
            <a:avLst/>
          </a:prstGeom>
          <a:solidFill>
            <a:schemeClr val="bg1"/>
          </a:solidFill>
          <a:ln>
            <a:solidFill>
              <a:srgbClr val="005B8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5B82"/>
                </a:solidFill>
                <a:sym typeface="Wingdings" panose="05000000000000000000" pitchFamily="2" charset="2"/>
              </a:rPr>
              <a:t>Number of DSGs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26AA03-5AB9-A738-7F6A-D69C8503DCE3}"/>
              </a:ext>
            </a:extLst>
          </p:cNvPr>
          <p:cNvSpPr txBox="1"/>
          <p:nvPr/>
        </p:nvSpPr>
        <p:spPr>
          <a:xfrm>
            <a:off x="1512968" y="908430"/>
            <a:ext cx="1110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5B82"/>
                </a:solidFill>
                <a:sym typeface="Wingdings" panose="05000000000000000000" pitchFamily="2" charset="2"/>
              </a:rPr>
              <a:t>HTT SMSM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E7B35A3-86D6-6D27-737C-6E029BE25526}"/>
              </a:ext>
            </a:extLst>
          </p:cNvPr>
          <p:cNvSpPr/>
          <p:nvPr/>
        </p:nvSpPr>
        <p:spPr>
          <a:xfrm>
            <a:off x="6939183" y="2818972"/>
            <a:ext cx="1876288" cy="1819869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B6B800-3AD7-5089-94BD-23AFD6B67462}"/>
              </a:ext>
            </a:extLst>
          </p:cNvPr>
          <p:cNvSpPr txBox="1"/>
          <p:nvPr/>
        </p:nvSpPr>
        <p:spPr>
          <a:xfrm>
            <a:off x="7408480" y="2686680"/>
            <a:ext cx="1131342" cy="307777"/>
          </a:xfrm>
          <a:prstGeom prst="rect">
            <a:avLst/>
          </a:prstGeom>
          <a:solidFill>
            <a:schemeClr val="bg1"/>
          </a:solidFill>
          <a:ln>
            <a:solidFill>
              <a:srgbClr val="005B8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5B82"/>
                </a:solidFill>
                <a:sym typeface="Wingdings" panose="05000000000000000000" pitchFamily="2" charset="2"/>
              </a:rPr>
              <a:t>Event level: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77DCF3-B020-F621-E66D-351673D193B5}"/>
              </a:ext>
            </a:extLst>
          </p:cNvPr>
          <p:cNvSpPr txBox="1"/>
          <p:nvPr/>
        </p:nvSpPr>
        <p:spPr>
          <a:xfrm>
            <a:off x="4499621" y="2307773"/>
            <a:ext cx="186624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ym typeface="Wingdings" panose="05000000000000000000" pitchFamily="2" charset="2"/>
              </a:rPr>
              <a:t>Gene symbol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5B0536-0985-EF83-88DB-5E12628DA447}"/>
              </a:ext>
            </a:extLst>
          </p:cNvPr>
          <p:cNvSpPr txBox="1"/>
          <p:nvPr/>
        </p:nvSpPr>
        <p:spPr>
          <a:xfrm rot="16200000">
            <a:off x="5794286" y="1545588"/>
            <a:ext cx="143113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ym typeface="Wingdings" panose="05000000000000000000" pitchFamily="2" charset="2"/>
              </a:rPr>
              <a:t>Compound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4695D9-E4A4-651C-F175-3D7931A0FD3C}"/>
              </a:ext>
            </a:extLst>
          </p:cNvPr>
          <p:cNvSpPr txBox="1"/>
          <p:nvPr/>
        </p:nvSpPr>
        <p:spPr>
          <a:xfrm>
            <a:off x="4497700" y="4395098"/>
            <a:ext cx="186624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ym typeface="Wingdings" panose="05000000000000000000" pitchFamily="2" charset="2"/>
              </a:rPr>
              <a:t>Max(|</a:t>
            </a:r>
            <a:r>
              <a:rPr lang="en-US" sz="1200" dirty="0" err="1">
                <a:sym typeface="Wingdings" panose="05000000000000000000" pitchFamily="2" charset="2"/>
              </a:rPr>
              <a:t>dPSI</a:t>
            </a:r>
            <a:r>
              <a:rPr lang="en-US" sz="1200" dirty="0">
                <a:sym typeface="Wingdings" panose="05000000000000000000" pitchFamily="2" charset="2"/>
              </a:rPr>
              <a:t>|)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10971B1-52F3-621B-850F-FE0C140C73AC}"/>
              </a:ext>
            </a:extLst>
          </p:cNvPr>
          <p:cNvSpPr/>
          <p:nvPr/>
        </p:nvSpPr>
        <p:spPr>
          <a:xfrm>
            <a:off x="3959578" y="2807463"/>
            <a:ext cx="2891660" cy="1819869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768948-6157-1870-A5BE-A43F429F93F5}"/>
              </a:ext>
            </a:extLst>
          </p:cNvPr>
          <p:cNvSpPr txBox="1"/>
          <p:nvPr/>
        </p:nvSpPr>
        <p:spPr>
          <a:xfrm rot="16200000">
            <a:off x="3919920" y="3598894"/>
            <a:ext cx="131879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ym typeface="Wingdings" panose="05000000000000000000" pitchFamily="2" charset="2"/>
              </a:rPr>
              <a:t>Stat.sig</a:t>
            </a:r>
            <a:endParaRPr lang="en-US" sz="1200" dirty="0">
              <a:sym typeface="Wingdings" panose="05000000000000000000" pitchFamily="2" charset="2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0190D5-B253-ACC9-8948-F5256F5E6E27}"/>
              </a:ext>
            </a:extLst>
          </p:cNvPr>
          <p:cNvSpPr txBox="1"/>
          <p:nvPr/>
        </p:nvSpPr>
        <p:spPr>
          <a:xfrm>
            <a:off x="4113017" y="2716944"/>
            <a:ext cx="2639452" cy="307777"/>
          </a:xfrm>
          <a:prstGeom prst="rect">
            <a:avLst/>
          </a:prstGeom>
          <a:solidFill>
            <a:schemeClr val="bg1"/>
          </a:solidFill>
          <a:ln>
            <a:solidFill>
              <a:srgbClr val="005B8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5B82"/>
                </a:solidFill>
                <a:sym typeface="Wingdings" panose="05000000000000000000" pitchFamily="2" charset="2"/>
              </a:rPr>
              <a:t>Individual genes: Volcano plot</a:t>
            </a:r>
          </a:p>
        </p:txBody>
      </p:sp>
    </p:spTree>
    <p:extLst>
      <p:ext uri="{BB962C8B-B14F-4D97-AF65-F5344CB8AC3E}">
        <p14:creationId xmlns:p14="http://schemas.microsoft.com/office/powerpoint/2010/main" val="27415790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43BC-EF71-C24F-9051-28E4079D1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564" y="2058484"/>
            <a:ext cx="8568908" cy="513266"/>
          </a:xfrm>
        </p:spPr>
        <p:txBody>
          <a:bodyPr/>
          <a:lstStyle/>
          <a:p>
            <a:pPr algn="ctr"/>
            <a:r>
              <a:rPr lang="en-US" sz="2400" dirty="0"/>
              <a:t>Motif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3A6F5-93D3-1049-BE34-E7B13E56D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3110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B78F0A-A20A-EEF4-430E-641E3F113C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65" y="2786519"/>
            <a:ext cx="1722207" cy="738089"/>
          </a:xfrm>
          <a:prstGeom prst="rect">
            <a:avLst/>
          </a:prstGeom>
          <a:ln w="9525">
            <a:solidFill>
              <a:srgbClr val="005B82"/>
            </a:solidFill>
          </a:ln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2303C9-22C6-A276-D4D2-0AA09B3067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875" y="2778183"/>
            <a:ext cx="1722207" cy="738089"/>
          </a:xfrm>
          <a:prstGeom prst="rect">
            <a:avLst/>
          </a:prstGeom>
          <a:ln w="9525">
            <a:solidFill>
              <a:srgbClr val="005B82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EA95B93-25E9-911D-41FD-5A3486D36EC2}"/>
              </a:ext>
            </a:extLst>
          </p:cNvPr>
          <p:cNvSpPr/>
          <p:nvPr/>
        </p:nvSpPr>
        <p:spPr>
          <a:xfrm>
            <a:off x="1183445" y="3528723"/>
            <a:ext cx="1449588" cy="33855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600" dirty="0" err="1"/>
              <a:t>Branaplam</a:t>
            </a:r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C8E770-35E2-B33F-D508-0223387897E7}"/>
              </a:ext>
            </a:extLst>
          </p:cNvPr>
          <p:cNvSpPr/>
          <p:nvPr/>
        </p:nvSpPr>
        <p:spPr>
          <a:xfrm>
            <a:off x="3027838" y="3524608"/>
            <a:ext cx="1449588" cy="33855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600" dirty="0" err="1"/>
              <a:t>Risdiplam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8D9E1E-06A9-EE56-12BE-B0C8A628E384}"/>
              </a:ext>
            </a:extLst>
          </p:cNvPr>
          <p:cNvSpPr txBox="1"/>
          <p:nvPr/>
        </p:nvSpPr>
        <p:spPr>
          <a:xfrm>
            <a:off x="1213736" y="3196920"/>
            <a:ext cx="13890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-5-4-3-2-1 1 2 3 4 5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F38614-4539-455B-B1BC-9F4E79FF2520}"/>
              </a:ext>
            </a:extLst>
          </p:cNvPr>
          <p:cNvSpPr txBox="1"/>
          <p:nvPr/>
        </p:nvSpPr>
        <p:spPr>
          <a:xfrm>
            <a:off x="372450" y="1156659"/>
            <a:ext cx="8314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>
              <a:buAutoNum type="arabicParenBoth"/>
            </a:pPr>
            <a:r>
              <a:rPr lang="en-US" dirty="0">
                <a:solidFill>
                  <a:srgbClr val="005B82"/>
                </a:solidFill>
                <a:latin typeface="Calibri"/>
              </a:rPr>
              <a:t>Collect all the 5’ splice-site of DSGs</a:t>
            </a:r>
          </a:p>
          <a:p>
            <a:pPr marL="342900" indent="-342900" defTabSz="914400">
              <a:buAutoNum type="arabicParenBoth"/>
            </a:pPr>
            <a:r>
              <a:rPr lang="en-US" dirty="0">
                <a:solidFill>
                  <a:srgbClr val="005B82"/>
                </a:solidFill>
                <a:latin typeface="Calibri"/>
              </a:rPr>
              <a:t>Collect random 5’ splice-sites </a:t>
            </a:r>
          </a:p>
          <a:p>
            <a:pPr marL="342900" indent="-342900" defTabSz="914400">
              <a:buAutoNum type="arabicParenBoth"/>
            </a:pPr>
            <a:r>
              <a:rPr lang="en-US" dirty="0">
                <a:solidFill>
                  <a:srgbClr val="005B82"/>
                </a:solidFill>
                <a:latin typeface="Calibri"/>
              </a:rPr>
              <a:t>Test whether (1) has different sequence enrichment compared to (2)  (Homer)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C253D4-9B53-C46C-2652-55DB10AC34A2}"/>
              </a:ext>
            </a:extLst>
          </p:cNvPr>
          <p:cNvSpPr txBox="1"/>
          <p:nvPr/>
        </p:nvSpPr>
        <p:spPr>
          <a:xfrm>
            <a:off x="4196038" y="1073915"/>
            <a:ext cx="1846318" cy="646331"/>
          </a:xfrm>
          <a:prstGeom prst="rect">
            <a:avLst/>
          </a:prstGeom>
          <a:noFill/>
          <a:ln>
            <a:solidFill>
              <a:srgbClr val="005B82"/>
            </a:solidFill>
          </a:ln>
        </p:spPr>
        <p:txBody>
          <a:bodyPr wrap="square" rtlCol="0">
            <a:spAutoFit/>
          </a:bodyPr>
          <a:lstStyle/>
          <a:p>
            <a:pPr defTabSz="914400"/>
            <a:r>
              <a:rPr lang="en-US" sz="900" dirty="0">
                <a:solidFill>
                  <a:srgbClr val="005B82"/>
                </a:solidFill>
              </a:rPr>
              <a:t>APLP2(+) :  GATGA|GTAAG</a:t>
            </a:r>
          </a:p>
          <a:p>
            <a:pPr defTabSz="914400"/>
            <a:r>
              <a:rPr lang="en-US" sz="900" dirty="0">
                <a:solidFill>
                  <a:srgbClr val="005B82"/>
                </a:solidFill>
              </a:rPr>
              <a:t>GGCT(-)   :  GATGA|GTAGG </a:t>
            </a:r>
          </a:p>
          <a:p>
            <a:pPr defTabSz="914400"/>
            <a:r>
              <a:rPr lang="en-US" sz="900" dirty="0">
                <a:solidFill>
                  <a:srgbClr val="005B82"/>
                </a:solidFill>
              </a:rPr>
              <a:t>POMT2(-) :  AAAGA|GTAAG</a:t>
            </a:r>
          </a:p>
          <a:p>
            <a:pPr defTabSz="914400"/>
            <a:r>
              <a:rPr lang="en-US" sz="900" dirty="0">
                <a:solidFill>
                  <a:srgbClr val="005B82"/>
                </a:solidFill>
              </a:rPr>
              <a:t>      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527AD6-54E9-303A-9A89-E74E58E8207F}"/>
              </a:ext>
            </a:extLst>
          </p:cNvPr>
          <p:cNvSpPr txBox="1"/>
          <p:nvPr/>
        </p:nvSpPr>
        <p:spPr>
          <a:xfrm>
            <a:off x="3088420" y="3197562"/>
            <a:ext cx="13890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-5-4-3-2-1 1 2 3 4 5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9AEF7AC-DAD8-6EE8-411D-751507D4B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52" y="65703"/>
            <a:ext cx="8568908" cy="513266"/>
          </a:xfrm>
        </p:spPr>
        <p:txBody>
          <a:bodyPr/>
          <a:lstStyle/>
          <a:p>
            <a:r>
              <a:rPr lang="en-US" sz="2400" dirty="0" err="1"/>
              <a:t>Branaplam</a:t>
            </a:r>
            <a:r>
              <a:rPr lang="en-US" sz="2400" dirty="0"/>
              <a:t> and </a:t>
            </a:r>
            <a:r>
              <a:rPr lang="en-US" sz="2400" dirty="0" err="1"/>
              <a:t>Risdiplam</a:t>
            </a:r>
            <a:r>
              <a:rPr lang="en-US" sz="2400" dirty="0"/>
              <a:t> show the expected GAGTAAG motif enrichment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FC7D85-88E2-F278-4324-7886BB87029E}"/>
              </a:ext>
            </a:extLst>
          </p:cNvPr>
          <p:cNvSpPr/>
          <p:nvPr/>
        </p:nvSpPr>
        <p:spPr>
          <a:xfrm>
            <a:off x="433410" y="2367481"/>
            <a:ext cx="3219268" cy="33855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600" dirty="0"/>
              <a:t>SMA fibroblast, 10x EC50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88035F7-C9A0-64C2-10D3-44637A2AE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535" y="2803589"/>
            <a:ext cx="1998036" cy="86487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31CEBE3-6B29-C796-430D-9FA4073A5278}"/>
              </a:ext>
            </a:extLst>
          </p:cNvPr>
          <p:cNvSpPr/>
          <p:nvPr/>
        </p:nvSpPr>
        <p:spPr>
          <a:xfrm>
            <a:off x="5417820" y="3602754"/>
            <a:ext cx="2721212" cy="33855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400" dirty="0" err="1"/>
              <a:t>Branaplam</a:t>
            </a:r>
            <a:r>
              <a:rPr lang="en-US" sz="1400" dirty="0"/>
              <a:t> (NVS-SM1), 100nM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9D9A743-2955-F7DB-B91F-9AA737BC6B48}"/>
              </a:ext>
            </a:extLst>
          </p:cNvPr>
          <p:cNvSpPr/>
          <p:nvPr/>
        </p:nvSpPr>
        <p:spPr>
          <a:xfrm>
            <a:off x="246563" y="907085"/>
            <a:ext cx="8568908" cy="130363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CB8BDD5-AB59-CBD2-0E25-BD974D060B17}"/>
              </a:ext>
            </a:extLst>
          </p:cNvPr>
          <p:cNvSpPr/>
          <p:nvPr/>
        </p:nvSpPr>
        <p:spPr>
          <a:xfrm>
            <a:off x="314246" y="2348212"/>
            <a:ext cx="4431388" cy="1661489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42361A6-EB15-9D07-B118-83E96223D508}"/>
              </a:ext>
            </a:extLst>
          </p:cNvPr>
          <p:cNvSpPr/>
          <p:nvPr/>
        </p:nvSpPr>
        <p:spPr>
          <a:xfrm>
            <a:off x="4950244" y="2337876"/>
            <a:ext cx="3870582" cy="1661489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0A821C-0948-0C68-B46A-348EC7AA4206}"/>
              </a:ext>
            </a:extLst>
          </p:cNvPr>
          <p:cNvSpPr txBox="1"/>
          <p:nvPr/>
        </p:nvSpPr>
        <p:spPr>
          <a:xfrm>
            <a:off x="5023568" y="2376425"/>
            <a:ext cx="33203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Palacino</a:t>
            </a:r>
            <a:r>
              <a:rPr lang="en-US" sz="1600" dirty="0"/>
              <a:t> 2015]: normal fibroblast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51311F-A3F6-08C9-215B-977CBE12BDF5}"/>
              </a:ext>
            </a:extLst>
          </p:cNvPr>
          <p:cNvSpPr txBox="1"/>
          <p:nvPr/>
        </p:nvSpPr>
        <p:spPr>
          <a:xfrm>
            <a:off x="68580" y="4082109"/>
            <a:ext cx="9006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sz="1600" dirty="0">
                <a:solidFill>
                  <a:srgbClr val="005B82"/>
                </a:solidFill>
                <a:sym typeface="Wingdings" panose="05000000000000000000" pitchFamily="2" charset="2"/>
              </a:rPr>
              <a:t>Confirmatory results.</a:t>
            </a:r>
          </a:p>
          <a:p>
            <a:pPr marL="342900" indent="-342900">
              <a:buAutoNum type="arabicParenBoth"/>
            </a:pPr>
            <a:r>
              <a:rPr lang="en-US" sz="1600" dirty="0">
                <a:solidFill>
                  <a:srgbClr val="005B82"/>
                </a:solidFill>
                <a:sym typeface="Wingdings" panose="05000000000000000000" pitchFamily="2" charset="2"/>
              </a:rPr>
              <a:t>All of the compounds tested so far do not deviate much from this motif.</a:t>
            </a:r>
          </a:p>
        </p:txBody>
      </p:sp>
    </p:spTree>
    <p:extLst>
      <p:ext uri="{BB962C8B-B14F-4D97-AF65-F5344CB8AC3E}">
        <p14:creationId xmlns:p14="http://schemas.microsoft.com/office/powerpoint/2010/main" val="420694353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43BC-EF71-C24F-9051-28E4079D1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564" y="2058484"/>
            <a:ext cx="8568908" cy="513266"/>
          </a:xfrm>
        </p:spPr>
        <p:txBody>
          <a:bodyPr/>
          <a:lstStyle/>
          <a:p>
            <a:pPr algn="ctr"/>
            <a:r>
              <a:rPr lang="en-US" sz="2400" dirty="0"/>
              <a:t>Differentially Expressed Genes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3A6F5-93D3-1049-BE34-E7B13E56D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6754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86E681A-7E00-0FF7-B42F-78C15FC40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" y="33468"/>
            <a:ext cx="9031713" cy="865691"/>
          </a:xfrm>
        </p:spPr>
        <p:txBody>
          <a:bodyPr/>
          <a:lstStyle/>
          <a:p>
            <a:r>
              <a:rPr lang="en-US" sz="2400" dirty="0">
                <a:solidFill>
                  <a:srgbClr val="005B82"/>
                </a:solidFill>
              </a:rPr>
              <a:t>DEG and DSG often have slight overlaps, but NMD might have biased the observation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5C1043-68A1-8216-82DE-3E45EFF07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41" y="1372358"/>
            <a:ext cx="1449588" cy="8946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966284-74DB-ADD8-2391-A55D456C3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90" y="2713418"/>
            <a:ext cx="1449588" cy="80348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86A054-47D0-14CF-B472-6928A78B6A2D}"/>
              </a:ext>
            </a:extLst>
          </p:cNvPr>
          <p:cNvSpPr/>
          <p:nvPr/>
        </p:nvSpPr>
        <p:spPr>
          <a:xfrm>
            <a:off x="907342" y="2214319"/>
            <a:ext cx="1449588" cy="33855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400" dirty="0" err="1"/>
              <a:t>Branaplam</a:t>
            </a:r>
            <a:endParaRPr lang="en-US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0EF4F9-219B-FC3A-55A7-174DE579F026}"/>
              </a:ext>
            </a:extLst>
          </p:cNvPr>
          <p:cNvSpPr/>
          <p:nvPr/>
        </p:nvSpPr>
        <p:spPr>
          <a:xfrm>
            <a:off x="833131" y="3533499"/>
            <a:ext cx="1449588" cy="33855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400" dirty="0" err="1"/>
              <a:t>Risdiplam</a:t>
            </a:r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DDB4E3-845E-0451-BEAA-D586A26AC01A}"/>
              </a:ext>
            </a:extLst>
          </p:cNvPr>
          <p:cNvSpPr/>
          <p:nvPr/>
        </p:nvSpPr>
        <p:spPr>
          <a:xfrm>
            <a:off x="254584" y="943285"/>
            <a:ext cx="2526983" cy="33855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600" dirty="0"/>
              <a:t>SMA fibroblast, 10x EC50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36989C-E417-49F5-F91B-EEF2AA7DF1E5}"/>
              </a:ext>
            </a:extLst>
          </p:cNvPr>
          <p:cNvSpPr txBox="1"/>
          <p:nvPr/>
        </p:nvSpPr>
        <p:spPr>
          <a:xfrm>
            <a:off x="3049877" y="4002815"/>
            <a:ext cx="5899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ym typeface="Wingdings" panose="05000000000000000000" pitchFamily="2" charset="2"/>
              </a:rPr>
              <a:t> </a:t>
            </a:r>
            <a:r>
              <a:rPr lang="en-US" sz="1400" dirty="0"/>
              <a:t>Poison exons were found in the majority of the downregulated DEGs.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3E9DB0C-1BE9-9AE1-DA74-3BCAA2E9BC42}"/>
              </a:ext>
            </a:extLst>
          </p:cNvPr>
          <p:cNvSpPr/>
          <p:nvPr/>
        </p:nvSpPr>
        <p:spPr>
          <a:xfrm>
            <a:off x="6666340" y="1327782"/>
            <a:ext cx="599529" cy="257431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BBFBD0F-6ADD-4DE0-3C26-364184E30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104" y="2067027"/>
            <a:ext cx="2526983" cy="1645005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3026EB4E-9F73-96F7-A9E7-CEE1BA2B55C0}"/>
              </a:ext>
            </a:extLst>
          </p:cNvPr>
          <p:cNvSpPr/>
          <p:nvPr/>
        </p:nvSpPr>
        <p:spPr>
          <a:xfrm>
            <a:off x="3431241" y="1736421"/>
            <a:ext cx="2526983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 sz="1400" dirty="0"/>
              <a:t>PTC518, 10xIC50, NGN2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6FD56F-C414-99DD-000B-03A435DA4717}"/>
              </a:ext>
            </a:extLst>
          </p:cNvPr>
          <p:cNvSpPr txBox="1"/>
          <p:nvPr/>
        </p:nvSpPr>
        <p:spPr>
          <a:xfrm>
            <a:off x="3210241" y="758481"/>
            <a:ext cx="5301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>
              <a:buAutoNum type="arabicParenBoth"/>
            </a:pPr>
            <a:r>
              <a:rPr lang="en-US" dirty="0">
                <a:solidFill>
                  <a:srgbClr val="005B82"/>
                </a:solidFill>
                <a:latin typeface="Calibri"/>
              </a:rPr>
              <a:t>Collect DEGs</a:t>
            </a:r>
          </a:p>
          <a:p>
            <a:pPr marL="342900" indent="-342900" defTabSz="914400">
              <a:buAutoNum type="arabicParenBoth"/>
            </a:pPr>
            <a:r>
              <a:rPr lang="en-US" dirty="0">
                <a:solidFill>
                  <a:srgbClr val="005B82"/>
                </a:solidFill>
                <a:latin typeface="Calibri"/>
              </a:rPr>
              <a:t>Identify cryptic exon events with NGA motif in (1)</a:t>
            </a:r>
          </a:p>
          <a:p>
            <a:pPr defTabSz="914400"/>
            <a:r>
              <a:rPr lang="en-US" dirty="0">
                <a:solidFill>
                  <a:srgbClr val="005B82"/>
                </a:solidFill>
                <a:latin typeface="Calibri"/>
              </a:rPr>
              <a:t>           (No need to be DSG per se)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3E38137-4E47-5DDB-B0D3-07C37B009431}"/>
              </a:ext>
            </a:extLst>
          </p:cNvPr>
          <p:cNvSpPr/>
          <p:nvPr/>
        </p:nvSpPr>
        <p:spPr>
          <a:xfrm rot="16200000">
            <a:off x="3319800" y="2646520"/>
            <a:ext cx="646331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 sz="1200" dirty="0"/>
              <a:t>-log(P)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7F1443A-2605-75C5-72B1-77636A87439B}"/>
              </a:ext>
            </a:extLst>
          </p:cNvPr>
          <p:cNvSpPr/>
          <p:nvPr/>
        </p:nvSpPr>
        <p:spPr>
          <a:xfrm>
            <a:off x="4118020" y="3661695"/>
            <a:ext cx="1915246" cy="2530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 sz="1200" dirty="0"/>
              <a:t>Log(fold-change) (DEG)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DE0AA3F-35BE-0DEC-9D20-0B3D4E2D58FA}"/>
              </a:ext>
            </a:extLst>
          </p:cNvPr>
          <p:cNvSpPr txBox="1"/>
          <p:nvPr/>
        </p:nvSpPr>
        <p:spPr>
          <a:xfrm>
            <a:off x="6095999" y="4803032"/>
            <a:ext cx="1860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[Joon Lee, modified]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1ADF7E21-E2BA-C593-4A6D-E50AEF625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1915" y="1960764"/>
            <a:ext cx="2000841" cy="1528732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4505072E-8A43-E204-018D-A8C246180208}"/>
              </a:ext>
            </a:extLst>
          </p:cNvPr>
          <p:cNvSpPr txBox="1"/>
          <p:nvPr/>
        </p:nvSpPr>
        <p:spPr>
          <a:xfrm>
            <a:off x="4667097" y="4258436"/>
            <a:ext cx="360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 Toxicity study</a:t>
            </a:r>
            <a:endParaRPr lang="en-US" dirty="0">
              <a:solidFill>
                <a:srgbClr val="005B82"/>
              </a:solidFill>
              <a:latin typeface="Calibri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1BBE766-FFC8-0B12-DE7D-38EC3FFB13A6}"/>
              </a:ext>
            </a:extLst>
          </p:cNvPr>
          <p:cNvSpPr/>
          <p:nvPr/>
        </p:nvSpPr>
        <p:spPr>
          <a:xfrm>
            <a:off x="191258" y="899159"/>
            <a:ext cx="2590309" cy="3485860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B4F04CB-15E5-DADA-8173-58F8719699F5}"/>
              </a:ext>
            </a:extLst>
          </p:cNvPr>
          <p:cNvSpPr/>
          <p:nvPr/>
        </p:nvSpPr>
        <p:spPr>
          <a:xfrm>
            <a:off x="3307372" y="1745833"/>
            <a:ext cx="3358968" cy="2173398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855A780-21D7-5608-16F1-4E5A5EC08FA6}"/>
              </a:ext>
            </a:extLst>
          </p:cNvPr>
          <p:cNvSpPr/>
          <p:nvPr/>
        </p:nvSpPr>
        <p:spPr>
          <a:xfrm>
            <a:off x="2916322" y="758481"/>
            <a:ext cx="6166483" cy="388667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95713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AFF6B-5CAC-A51B-4F01-42088050B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SMN2 </a:t>
            </a:r>
            <a:r>
              <a:rPr lang="en-US" dirty="0" err="1"/>
              <a:t>RNAseq</a:t>
            </a:r>
            <a:r>
              <a:rPr lang="en-US" dirty="0"/>
              <a:t>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BF068-3EB9-3227-306D-04621C4C4F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defRPr/>
            </a:pPr>
            <a:fld id="{AD6BAA4E-5F47-E640-8B90-67FB6D90528D}" type="slidenum">
              <a:rPr lang="en-US">
                <a:solidFill>
                  <a:srgbClr val="FFFFFF"/>
                </a:solidFill>
                <a:latin typeface="Arial" panose="020B0604020202020204"/>
              </a:rPr>
              <a:pPr defTabSz="685800">
                <a:defRPr/>
              </a:pPr>
              <a:t>37</a:t>
            </a:fld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2270FC-A433-B1D8-825C-F680DE22DA9F}"/>
              </a:ext>
            </a:extLst>
          </p:cNvPr>
          <p:cNvSpPr txBox="1"/>
          <p:nvPr/>
        </p:nvSpPr>
        <p:spPr>
          <a:xfrm>
            <a:off x="287547" y="811530"/>
            <a:ext cx="8422113" cy="5078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350" b="1" u="sng" dirty="0"/>
              <a:t>Goal: </a:t>
            </a:r>
            <a:r>
              <a:rPr lang="en-US" sz="1350" dirty="0"/>
              <a:t>Perform </a:t>
            </a:r>
            <a:r>
              <a:rPr lang="en-US" sz="1350" dirty="0" err="1"/>
              <a:t>RNAseq</a:t>
            </a:r>
            <a:r>
              <a:rPr lang="en-US" sz="1350" dirty="0"/>
              <a:t> on key compound hits to identify on and off-target activity. </a:t>
            </a:r>
          </a:p>
          <a:p>
            <a:r>
              <a:rPr lang="en-US" sz="1350" dirty="0"/>
              <a:t>          Compare to competitor </a:t>
            </a:r>
            <a:r>
              <a:rPr lang="en-US" sz="1350" dirty="0" err="1"/>
              <a:t>Risdiplam</a:t>
            </a:r>
            <a:r>
              <a:rPr lang="en-US" sz="1350" dirty="0"/>
              <a:t>.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3B5E172-6FF4-B9AE-86F4-E11A8B0B79E8}"/>
              </a:ext>
            </a:extLst>
          </p:cNvPr>
          <p:cNvGraphicFramePr>
            <a:graphicFrameLocks noGrp="1"/>
          </p:cNvGraphicFramePr>
          <p:nvPr/>
        </p:nvGraphicFramePr>
        <p:xfrm>
          <a:off x="3068160" y="1450545"/>
          <a:ext cx="1095483" cy="2181352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1095483">
                  <a:extLst>
                    <a:ext uri="{9D8B030D-6E8A-4147-A177-3AD203B41FA5}">
                      <a16:colId xmlns:a16="http://schemas.microsoft.com/office/drawing/2014/main" val="674009703"/>
                    </a:ext>
                  </a:extLst>
                </a:gridCol>
              </a:tblGrid>
              <a:tr h="1672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 Compounds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:</a:t>
                      </a: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957986977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BIO-2196772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291967865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BIO-1949634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55594938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BIO-2207180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2518676692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BIO-2178782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3367022674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BIO-2196895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3671035813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BIO-2197306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564509507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BIO-2206678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752530381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BIO-2201042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3246609094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BIO-2204984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3051106217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BIO-2199562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53062517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BIO-2186827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3381742342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Risdiplam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67987910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224817D-C69A-D710-8BEC-E7AD361752F4}"/>
              </a:ext>
            </a:extLst>
          </p:cNvPr>
          <p:cNvGraphicFramePr>
            <a:graphicFrameLocks noGrp="1"/>
          </p:cNvGraphicFramePr>
          <p:nvPr/>
        </p:nvGraphicFramePr>
        <p:xfrm>
          <a:off x="4453583" y="1450546"/>
          <a:ext cx="1095483" cy="349568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1095483">
                  <a:extLst>
                    <a:ext uri="{9D8B030D-6E8A-4147-A177-3AD203B41FA5}">
                      <a16:colId xmlns:a16="http://schemas.microsoft.com/office/drawing/2014/main" val="674009703"/>
                    </a:ext>
                  </a:extLst>
                </a:gridCol>
              </a:tblGrid>
              <a:tr h="1672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Controls: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957986977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DMSO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29196786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1BF5314-18B7-425B-8D76-578ED15EFEE2}"/>
              </a:ext>
            </a:extLst>
          </p:cNvPr>
          <p:cNvGraphicFramePr>
            <a:graphicFrameLocks noGrp="1"/>
          </p:cNvGraphicFramePr>
          <p:nvPr/>
        </p:nvGraphicFramePr>
        <p:xfrm>
          <a:off x="4453583" y="2039230"/>
          <a:ext cx="1095483" cy="1027272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1095483">
                  <a:extLst>
                    <a:ext uri="{9D8B030D-6E8A-4147-A177-3AD203B41FA5}">
                      <a16:colId xmlns:a16="http://schemas.microsoft.com/office/drawing/2014/main" val="674009703"/>
                    </a:ext>
                  </a:extLst>
                </a:gridCol>
              </a:tblGrid>
              <a:tr h="1672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Cell model: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957986977"/>
                  </a:ext>
                </a:extLst>
              </a:tr>
              <a:tr h="3271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GM09677c [SMA fibroblasts]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291967865"/>
                  </a:ext>
                </a:extLst>
              </a:tr>
              <a:tr h="4872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SHSY5Y [common to HTT program]</a:t>
                      </a: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391903464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94EF06-E375-6909-6683-720F2ECCBEB0}"/>
              </a:ext>
            </a:extLst>
          </p:cNvPr>
          <p:cNvSpPr txBox="1"/>
          <p:nvPr/>
        </p:nvSpPr>
        <p:spPr>
          <a:xfrm>
            <a:off x="287547" y="3847222"/>
            <a:ext cx="8422113" cy="7155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350" b="1" u="sng" dirty="0"/>
              <a:t>Samples: </a:t>
            </a:r>
            <a:r>
              <a:rPr lang="en-US" sz="1350" dirty="0"/>
              <a:t>4 replicates per sample, 2 doses per each of 12 compounds, 4 DMSO x 2 cell lines</a:t>
            </a:r>
          </a:p>
          <a:p>
            <a:r>
              <a:rPr lang="en-US" sz="1350" dirty="0"/>
              <a:t>**IC50 determined in GM09677c [qPCR screening</a:t>
            </a:r>
            <a:r>
              <a:rPr lang="en-US" sz="1350"/>
              <a:t>] </a:t>
            </a:r>
          </a:p>
          <a:p>
            <a:r>
              <a:rPr lang="en-US" sz="1350" b="1" u="sng"/>
              <a:t>Total </a:t>
            </a:r>
            <a:r>
              <a:rPr lang="en-US" sz="1350" b="1" u="sng" dirty="0"/>
              <a:t># Samples: 184</a:t>
            </a:r>
            <a:r>
              <a:rPr lang="en-US" sz="1350" dirty="0"/>
              <a:t> 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651827-4EC1-A904-80E5-E4537608FA54}"/>
              </a:ext>
            </a:extLst>
          </p:cNvPr>
          <p:cNvGraphicFramePr>
            <a:graphicFrameLocks noGrp="1"/>
          </p:cNvGraphicFramePr>
          <p:nvPr/>
        </p:nvGraphicFramePr>
        <p:xfrm>
          <a:off x="4453583" y="3095747"/>
          <a:ext cx="1095483" cy="524352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1095483">
                  <a:extLst>
                    <a:ext uri="{9D8B030D-6E8A-4147-A177-3AD203B41FA5}">
                      <a16:colId xmlns:a16="http://schemas.microsoft.com/office/drawing/2014/main" val="674009703"/>
                    </a:ext>
                  </a:extLst>
                </a:gridCol>
              </a:tblGrid>
              <a:tr h="1672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Doses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957986977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3X_IC50</a:t>
                      </a: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291967865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10X_IC50</a:t>
                      </a: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419576932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DE1E1B6-E45D-EAC7-8618-8318E7E046F7}"/>
              </a:ext>
            </a:extLst>
          </p:cNvPr>
          <p:cNvSpPr txBox="1"/>
          <p:nvPr/>
        </p:nvSpPr>
        <p:spPr>
          <a:xfrm>
            <a:off x="6313017" y="4792993"/>
            <a:ext cx="1683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[Christina Gallo]</a:t>
            </a:r>
          </a:p>
        </p:txBody>
      </p:sp>
    </p:spTree>
    <p:extLst>
      <p:ext uri="{BB962C8B-B14F-4D97-AF65-F5344CB8AC3E}">
        <p14:creationId xmlns:p14="http://schemas.microsoft.com/office/powerpoint/2010/main" val="414485883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E90BF-BCD9-70DE-FBE8-92DA4B681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48" y="153484"/>
            <a:ext cx="8568908" cy="513266"/>
          </a:xfrm>
        </p:spPr>
        <p:txBody>
          <a:bodyPr anchor="t">
            <a:normAutofit/>
          </a:bodyPr>
          <a:lstStyle/>
          <a:p>
            <a:r>
              <a:rPr lang="en-US" dirty="0"/>
              <a:t>Analysis Goals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2D4A9-F578-1224-B4EB-D6B873FB0F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</p:spPr>
        <p:txBody>
          <a:bodyPr anchor="b">
            <a:normAutofit/>
          </a:bodyPr>
          <a:lstStyle/>
          <a:p>
            <a:pPr>
              <a:spcAft>
                <a:spcPts val="450"/>
              </a:spcAft>
            </a:pPr>
            <a:fld id="{AD6BAA4E-5F47-E640-8B90-67FB6D90528D}" type="slidenum">
              <a:rPr lang="en-US" smtClean="0"/>
              <a:pPr>
                <a:spcAft>
                  <a:spcPts val="450"/>
                </a:spcAft>
              </a:pPr>
              <a:t>38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E1BEA-AF2B-6F01-22B2-1795034B9BC3}"/>
              </a:ext>
            </a:extLst>
          </p:cNvPr>
          <p:cNvSpPr txBox="1"/>
          <p:nvPr/>
        </p:nvSpPr>
        <p:spPr>
          <a:xfrm>
            <a:off x="287544" y="621602"/>
            <a:ext cx="8443653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5B82"/>
                </a:solidFill>
              </a:rPr>
              <a:t>On-Target effect: </a:t>
            </a:r>
            <a:r>
              <a:rPr lang="en-US" sz="1600" i="1" dirty="0">
                <a:solidFill>
                  <a:srgbClr val="005B82"/>
                </a:solidFill>
              </a:rPr>
              <a:t>Does the compound change SMN2 exon7 usage?</a:t>
            </a:r>
            <a:r>
              <a:rPr lang="en-US" sz="1600" b="1" dirty="0">
                <a:solidFill>
                  <a:srgbClr val="005B82"/>
                </a:solidFill>
              </a:rPr>
              <a:t> </a:t>
            </a:r>
            <a:r>
              <a:rPr lang="en-US" sz="1600" i="1" dirty="0">
                <a:solidFill>
                  <a:srgbClr val="005B82"/>
                </a:solidFill>
              </a:rPr>
              <a:t>How much?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rgbClr val="005B82"/>
                </a:solidFill>
              </a:rPr>
              <a:t>	SMN2 exon7 inclusion</a:t>
            </a:r>
          </a:p>
          <a:p>
            <a:pPr marL="214313" indent="-2143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5B82"/>
                </a:solidFill>
              </a:rPr>
              <a:t>Off-Target DSG:</a:t>
            </a:r>
            <a:r>
              <a:rPr lang="en-US" sz="1600" dirty="0">
                <a:solidFill>
                  <a:srgbClr val="005B82"/>
                </a:solidFill>
              </a:rPr>
              <a:t> </a:t>
            </a:r>
            <a:r>
              <a:rPr lang="en-US" sz="1600" i="1" dirty="0">
                <a:solidFill>
                  <a:srgbClr val="005B82"/>
                </a:solidFill>
              </a:rPr>
              <a:t>How low can we go?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rgbClr val="005B82"/>
                </a:solidFill>
              </a:rPr>
              <a:t>	Number of differentially spliced genes (DSG) for each compound, dose-dept.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rgbClr val="005B82"/>
                </a:solidFill>
              </a:rPr>
              <a:t>        Overlap of DSGs among the compounds, especially with </a:t>
            </a:r>
            <a:r>
              <a:rPr lang="en-US" sz="1600" dirty="0" err="1">
                <a:solidFill>
                  <a:srgbClr val="005B82"/>
                </a:solidFill>
              </a:rPr>
              <a:t>Risdiplam</a:t>
            </a:r>
            <a:r>
              <a:rPr lang="en-US" sz="1600" dirty="0">
                <a:solidFill>
                  <a:srgbClr val="005B82"/>
                </a:solidFill>
              </a:rPr>
              <a:t>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5B82"/>
                </a:solidFill>
              </a:rPr>
              <a:t>Motif analysis: </a:t>
            </a:r>
            <a:r>
              <a:rPr lang="en-US" sz="1600" i="1" dirty="0">
                <a:solidFill>
                  <a:srgbClr val="005B82"/>
                </a:solidFill>
              </a:rPr>
              <a:t>What is the enriched sequence across the off-targets?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rgbClr val="005B82"/>
                </a:solidFill>
              </a:rPr>
              <a:t>	Confirm the expected GAGTAAG motif.</a:t>
            </a:r>
          </a:p>
          <a:p>
            <a:pPr marL="214313" indent="-2143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5B82"/>
                </a:solidFill>
              </a:rPr>
              <a:t>Differentially expressed genes (DEG): </a:t>
            </a:r>
            <a:r>
              <a:rPr lang="en-US" sz="1600" i="1" dirty="0">
                <a:solidFill>
                  <a:srgbClr val="005B82"/>
                </a:solidFill>
              </a:rPr>
              <a:t>Which genes are affected in expression?</a:t>
            </a:r>
          </a:p>
          <a:p>
            <a:pPr marL="342900" lvl="1">
              <a:spcAft>
                <a:spcPts val="600"/>
              </a:spcAft>
            </a:pPr>
            <a:r>
              <a:rPr lang="en-US" sz="1600" dirty="0">
                <a:solidFill>
                  <a:srgbClr val="005B82"/>
                </a:solidFill>
              </a:rPr>
              <a:t>Numbers and overlaps, as in DSG.</a:t>
            </a:r>
          </a:p>
          <a:p>
            <a:pPr marL="342900" lvl="1">
              <a:spcAft>
                <a:spcPts val="600"/>
              </a:spcAft>
            </a:pPr>
            <a:r>
              <a:rPr lang="en-US" sz="1600" dirty="0">
                <a:solidFill>
                  <a:srgbClr val="005B82"/>
                </a:solidFill>
              </a:rPr>
              <a:t>(DEG with cryptic exon, not necessarily DSG. </a:t>
            </a:r>
            <a:r>
              <a:rPr lang="en-US" sz="1600" dirty="0">
                <a:solidFill>
                  <a:srgbClr val="005B82"/>
                </a:solidFill>
                <a:sym typeface="Wingdings" panose="05000000000000000000" pitchFamily="2" charset="2"/>
              </a:rPr>
              <a:t> potential safety?</a:t>
            </a:r>
            <a:r>
              <a:rPr lang="en-US" sz="1600" dirty="0">
                <a:solidFill>
                  <a:srgbClr val="005B82"/>
                </a:solidFill>
              </a:rPr>
              <a:t>)</a:t>
            </a:r>
          </a:p>
          <a:p>
            <a:pPr marL="214313" indent="-2143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5B82"/>
                </a:solidFill>
              </a:rPr>
              <a:t>(Comparison to historical </a:t>
            </a:r>
            <a:r>
              <a:rPr lang="en-US" sz="1600" dirty="0" err="1">
                <a:solidFill>
                  <a:srgbClr val="005B82"/>
                </a:solidFill>
              </a:rPr>
              <a:t>risdiplam</a:t>
            </a:r>
            <a:r>
              <a:rPr lang="en-US" sz="1600" dirty="0">
                <a:solidFill>
                  <a:srgbClr val="005B82"/>
                </a:solidFill>
              </a:rPr>
              <a:t> data)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rgbClr val="005B82"/>
                </a:solidFill>
              </a:rPr>
              <a:t>        (Different cell lines potentially, can try but may be variable)</a:t>
            </a:r>
          </a:p>
          <a:p>
            <a:pPr>
              <a:spcAft>
                <a:spcPts val="600"/>
              </a:spcAft>
            </a:pPr>
            <a:endParaRPr lang="en-US" sz="1600" dirty="0">
              <a:solidFill>
                <a:srgbClr val="005B8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8363BA-51C5-1A77-CFA2-979F8F0D42B3}"/>
              </a:ext>
            </a:extLst>
          </p:cNvPr>
          <p:cNvSpPr txBox="1"/>
          <p:nvPr/>
        </p:nvSpPr>
        <p:spPr>
          <a:xfrm>
            <a:off x="5881421" y="4792993"/>
            <a:ext cx="2114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[Christina Gallo, Modified]</a:t>
            </a:r>
          </a:p>
        </p:txBody>
      </p:sp>
    </p:spTree>
    <p:extLst>
      <p:ext uri="{BB962C8B-B14F-4D97-AF65-F5344CB8AC3E}">
        <p14:creationId xmlns:p14="http://schemas.microsoft.com/office/powerpoint/2010/main" val="349949998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43BC-EF71-C24F-9051-28E4079D1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564" y="2058484"/>
            <a:ext cx="8568908" cy="513266"/>
          </a:xfrm>
        </p:spPr>
        <p:txBody>
          <a:bodyPr/>
          <a:lstStyle/>
          <a:p>
            <a:pPr algn="ctr"/>
            <a:r>
              <a:rPr lang="en-US" sz="2400" dirty="0"/>
              <a:t>Supplementary slides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3A6F5-93D3-1049-BE34-E7B13E56D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29520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A29B0F2-CF56-ECD5-B0C7-7CFD5EFB7B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85305"/>
              </p:ext>
            </p:extLst>
          </p:nvPr>
        </p:nvGraphicFramePr>
        <p:xfrm>
          <a:off x="788276" y="914549"/>
          <a:ext cx="6717705" cy="30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32681">
                  <a:extLst>
                    <a:ext uri="{9D8B030D-6E8A-4147-A177-3AD203B41FA5}">
                      <a16:colId xmlns:a16="http://schemas.microsoft.com/office/drawing/2014/main" val="3619190341"/>
                    </a:ext>
                  </a:extLst>
                </a:gridCol>
                <a:gridCol w="895008">
                  <a:extLst>
                    <a:ext uri="{9D8B030D-6E8A-4147-A177-3AD203B41FA5}">
                      <a16:colId xmlns:a16="http://schemas.microsoft.com/office/drawing/2014/main" val="2019915467"/>
                    </a:ext>
                  </a:extLst>
                </a:gridCol>
                <a:gridCol w="895008">
                  <a:extLst>
                    <a:ext uri="{9D8B030D-6E8A-4147-A177-3AD203B41FA5}">
                      <a16:colId xmlns:a16="http://schemas.microsoft.com/office/drawing/2014/main" val="2043675009"/>
                    </a:ext>
                  </a:extLst>
                </a:gridCol>
                <a:gridCol w="895008">
                  <a:extLst>
                    <a:ext uri="{9D8B030D-6E8A-4147-A177-3AD203B41FA5}">
                      <a16:colId xmlns:a16="http://schemas.microsoft.com/office/drawing/2014/main" val="326868493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Comparison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HTT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SMN1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SMN2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9272251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dPSI_SH_BIO_2178782_10x_vs_SH_BIO_1949634_10x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0.2549246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66912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dPSI_SH_BIO_2178782_3x_vs_SH_BIO_1949634_3x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-0.3524674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2085383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dPSI_SH_BIO_2196772_10x_vs_SH_BIO_1949634_10x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0.40863679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16155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dPSI_SH_BIO_2196772_3x_vs_SH_BIO_1949634_3x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-0.3278819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085613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dPSI_SH_BIO_2196895_10x_vs_SH_BIO_1949634_10x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822062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dPSI_SH_BIO_2196895_3x_vs_SH_BIO_1949634_3x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228944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dPSI_SH_BIO_2197306_10x_vs_SH_BIO_1949634_10x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0.29922826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314949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dPSI_SH_BIO_2197306_3x_vs_SH_BIO_1949634_3x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7009208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dPSI_SH_BIO_2199562_10x_vs_SH_BIO_1949634_10x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0.28288136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863915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dPSI_SH_BIO_2199562_3x_vs_SH_BIO_1949634_3x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-0.3685617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325276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dPSI_SH_BIO_2204984_10x_vs_SH_BIO_1949634_10x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-0.2721019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586364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dPSI_SH_BIO_2204984_3x_vs_SH_BIO_1949634_3x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750758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dPSI_SH_BIO_2207180_10x_vs_SH_BIO_1949634_10x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823993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dPSI_SH_BIO_2207180_3x_vs_SH_BIO_1949634_3x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1349019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BEA9C24F-6082-78FB-ACFD-F79370031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967" y="190942"/>
            <a:ext cx="5531445" cy="617573"/>
          </a:xfrm>
        </p:spPr>
        <p:txBody>
          <a:bodyPr/>
          <a:lstStyle/>
          <a:p>
            <a:r>
              <a:rPr lang="en-US" sz="2000" dirty="0"/>
              <a:t>DSG Counts in ShSy5Y on-Targets</a:t>
            </a:r>
            <a:br>
              <a:rPr lang="en-US" sz="2000" dirty="0"/>
            </a:br>
            <a:r>
              <a:rPr lang="en-US" sz="2000" dirty="0"/>
              <a:t>(7 compounds vs </a:t>
            </a:r>
            <a:r>
              <a:rPr lang="en-US" sz="2000" dirty="0" err="1"/>
              <a:t>risdiplam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49143345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2F9A88-426B-450B-A593-B1C7CB01A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31" y="1570811"/>
            <a:ext cx="2375297" cy="1920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2EF5AA-1954-4333-BBE9-07DEDEC1E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9219" y="1478904"/>
            <a:ext cx="2385299" cy="19652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59456A-66FB-45A7-A748-68285C88D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872" y="1436113"/>
            <a:ext cx="2375297" cy="19802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45ED69-731B-45F3-809F-1CFBFF6C72C5}"/>
              </a:ext>
            </a:extLst>
          </p:cNvPr>
          <p:cNvSpPr txBox="1"/>
          <p:nvPr/>
        </p:nvSpPr>
        <p:spPr>
          <a:xfrm>
            <a:off x="15162" y="16993"/>
            <a:ext cx="9144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2700" b="1" dirty="0">
                <a:solidFill>
                  <a:prstClr val="white"/>
                </a:solidFill>
                <a:latin typeface="Calibri"/>
              </a:rPr>
              <a:t>Example: Delta-PSI of SMN2 exon7 is around 60% in iPSC-MN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AE2664-1645-456C-8494-989884BB83B9}"/>
              </a:ext>
            </a:extLst>
          </p:cNvPr>
          <p:cNvSpPr txBox="1"/>
          <p:nvPr/>
        </p:nvSpPr>
        <p:spPr>
          <a:xfrm>
            <a:off x="579654" y="2002413"/>
            <a:ext cx="5760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05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FDR</a:t>
            </a:r>
          </a:p>
          <a:p>
            <a:pPr defTabSz="685800"/>
            <a:r>
              <a:rPr lang="en-US" sz="1050" dirty="0">
                <a:solidFill>
                  <a:srgbClr val="C86464"/>
                </a:solidFill>
                <a:latin typeface="Calibri"/>
                <a:sym typeface="Wingdings" panose="05000000000000000000" pitchFamily="2" charset="2"/>
              </a:rPr>
              <a:t>0.02</a:t>
            </a:r>
          </a:p>
          <a:p>
            <a:pPr defTabSz="685800"/>
            <a:r>
              <a:rPr lang="en-US" sz="1050" dirty="0">
                <a:solidFill>
                  <a:srgbClr val="FF4D4D"/>
                </a:solidFill>
                <a:latin typeface="Calibri"/>
                <a:sym typeface="Wingdings" panose="05000000000000000000" pitchFamily="2" charset="2"/>
              </a:rPr>
              <a:t>0.33</a:t>
            </a:r>
          </a:p>
          <a:p>
            <a:pPr defTabSz="685800"/>
            <a:r>
              <a:rPr lang="en-US" sz="1050" dirty="0">
                <a:solidFill>
                  <a:srgbClr val="FF1A1A"/>
                </a:solidFill>
                <a:latin typeface="Calibri"/>
                <a:sym typeface="Wingdings" panose="05000000000000000000" pitchFamily="2" charset="2"/>
              </a:rPr>
              <a:t>0.001</a:t>
            </a:r>
            <a:endParaRPr lang="en-US" sz="1050" dirty="0">
              <a:solidFill>
                <a:srgbClr val="FF1A1A"/>
              </a:solidFill>
              <a:latin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AE2664-1645-456C-8494-989884BB83B9}"/>
              </a:ext>
            </a:extLst>
          </p:cNvPr>
          <p:cNvSpPr txBox="1"/>
          <p:nvPr/>
        </p:nvSpPr>
        <p:spPr>
          <a:xfrm>
            <a:off x="607645" y="3260994"/>
            <a:ext cx="205283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004      040     120    400nM</a:t>
            </a:r>
            <a:endParaRPr lang="en-US" sz="135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3EE3DE-0D63-4B9A-99B8-AD4FFE3A2EB6}"/>
              </a:ext>
            </a:extLst>
          </p:cNvPr>
          <p:cNvSpPr txBox="1"/>
          <p:nvPr/>
        </p:nvSpPr>
        <p:spPr>
          <a:xfrm>
            <a:off x="3477995" y="3260320"/>
            <a:ext cx="205283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004      040     120    400nM</a:t>
            </a:r>
            <a:endParaRPr lang="en-US" sz="135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304B2F-D01E-4A26-AC25-140140855211}"/>
              </a:ext>
            </a:extLst>
          </p:cNvPr>
          <p:cNvSpPr txBox="1"/>
          <p:nvPr/>
        </p:nvSpPr>
        <p:spPr>
          <a:xfrm>
            <a:off x="6403786" y="3259963"/>
            <a:ext cx="205283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004      040     120    400nM</a:t>
            </a:r>
            <a:endParaRPr lang="en-US" sz="135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3C47D6-F430-4AFB-B244-C1639798E059}"/>
              </a:ext>
            </a:extLst>
          </p:cNvPr>
          <p:cNvSpPr txBox="1"/>
          <p:nvPr/>
        </p:nvSpPr>
        <p:spPr>
          <a:xfrm>
            <a:off x="7046155" y="1032179"/>
            <a:ext cx="768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Majiq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D136C2-7F30-47AC-BD8D-1AF32E451AF2}"/>
              </a:ext>
            </a:extLst>
          </p:cNvPr>
          <p:cNvSpPr txBox="1"/>
          <p:nvPr/>
        </p:nvSpPr>
        <p:spPr>
          <a:xfrm>
            <a:off x="3992345" y="1039486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Leafcutter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FF317F-3BAC-4750-855B-06619A031E8C}"/>
              </a:ext>
            </a:extLst>
          </p:cNvPr>
          <p:cNvSpPr txBox="1"/>
          <p:nvPr/>
        </p:nvSpPr>
        <p:spPr>
          <a:xfrm>
            <a:off x="958551" y="1028122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dirty="0" err="1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rMATS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2F250C-1F5F-46BC-B680-DE136A69A31C}"/>
              </a:ext>
            </a:extLst>
          </p:cNvPr>
          <p:cNvSpPr/>
          <p:nvPr/>
        </p:nvSpPr>
        <p:spPr>
          <a:xfrm>
            <a:off x="4597216" y="1331590"/>
            <a:ext cx="11448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sz="1200" dirty="0">
                <a:solidFill>
                  <a:srgbClr val="FF8080"/>
                </a:solidFill>
                <a:latin typeface="Calibri"/>
              </a:rPr>
              <a:t>GM24468D</a:t>
            </a:r>
          </a:p>
          <a:p>
            <a:pPr defTabSz="685800"/>
            <a:r>
              <a:rPr lang="en-US" sz="1200" dirty="0">
                <a:solidFill>
                  <a:srgbClr val="FF4D4D"/>
                </a:solidFill>
                <a:latin typeface="Calibri"/>
              </a:rPr>
              <a:t>HNDS006-01C2</a:t>
            </a:r>
          </a:p>
          <a:p>
            <a:pPr defTabSz="685800"/>
            <a:r>
              <a:rPr lang="en-US" sz="1200" dirty="0">
                <a:solidFill>
                  <a:srgbClr val="FF1A1A"/>
                </a:solidFill>
                <a:latin typeface="Calibri"/>
              </a:rPr>
              <a:t>HNDS0030-01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4EEC8A-9BA3-4A5C-9234-83379E8EF8DC}"/>
              </a:ext>
            </a:extLst>
          </p:cNvPr>
          <p:cNvCxnSpPr/>
          <p:nvPr/>
        </p:nvCxnSpPr>
        <p:spPr>
          <a:xfrm flipH="1">
            <a:off x="660227" y="2288771"/>
            <a:ext cx="114300" cy="42922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629755-DBD5-46FA-877A-24327C30651F}"/>
              </a:ext>
            </a:extLst>
          </p:cNvPr>
          <p:cNvCxnSpPr>
            <a:cxnSpLocks/>
          </p:cNvCxnSpPr>
          <p:nvPr/>
        </p:nvCxnSpPr>
        <p:spPr>
          <a:xfrm>
            <a:off x="803102" y="2461528"/>
            <a:ext cx="0" cy="51586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F785ECD-1A63-4C88-84CC-CED30D1A4EB2}"/>
              </a:ext>
            </a:extLst>
          </p:cNvPr>
          <p:cNvCxnSpPr>
            <a:cxnSpLocks/>
          </p:cNvCxnSpPr>
          <p:nvPr/>
        </p:nvCxnSpPr>
        <p:spPr>
          <a:xfrm>
            <a:off x="867691" y="2574521"/>
            <a:ext cx="37138" cy="27141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C69ACF8-66EF-4BA0-8177-A1D909226FB6}"/>
              </a:ext>
            </a:extLst>
          </p:cNvPr>
          <p:cNvSpPr txBox="1"/>
          <p:nvPr/>
        </p:nvSpPr>
        <p:spPr>
          <a:xfrm>
            <a:off x="3516573" y="2001857"/>
            <a:ext cx="5760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05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FDR</a:t>
            </a:r>
          </a:p>
          <a:p>
            <a:pPr defTabSz="685800"/>
            <a:r>
              <a:rPr lang="en-US" sz="1050" dirty="0">
                <a:solidFill>
                  <a:srgbClr val="C86464"/>
                </a:solidFill>
                <a:latin typeface="Calibri"/>
                <a:sym typeface="Wingdings" panose="05000000000000000000" pitchFamily="2" charset="2"/>
              </a:rPr>
              <a:t>0.59</a:t>
            </a:r>
          </a:p>
          <a:p>
            <a:pPr defTabSz="685800"/>
            <a:r>
              <a:rPr lang="en-US" sz="1050" dirty="0">
                <a:solidFill>
                  <a:srgbClr val="FF4D4D"/>
                </a:solidFill>
                <a:latin typeface="Calibri"/>
                <a:sym typeface="Wingdings" panose="05000000000000000000" pitchFamily="2" charset="2"/>
              </a:rPr>
              <a:t>0.37</a:t>
            </a:r>
          </a:p>
          <a:p>
            <a:pPr defTabSz="685800"/>
            <a:r>
              <a:rPr lang="en-US" sz="1050" dirty="0">
                <a:solidFill>
                  <a:srgbClr val="FF1A1A"/>
                </a:solidFill>
                <a:latin typeface="Calibri"/>
                <a:sym typeface="Wingdings" panose="05000000000000000000" pitchFamily="2" charset="2"/>
              </a:rPr>
              <a:t>0.59</a:t>
            </a:r>
            <a:endParaRPr lang="en-US" sz="1050" dirty="0">
              <a:solidFill>
                <a:srgbClr val="FF1A1A"/>
              </a:solidFill>
              <a:latin typeface="Calibri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A4DCD10-F2AD-433D-842B-C8A9985056E4}"/>
              </a:ext>
            </a:extLst>
          </p:cNvPr>
          <p:cNvCxnSpPr>
            <a:cxnSpLocks/>
          </p:cNvCxnSpPr>
          <p:nvPr/>
        </p:nvCxnSpPr>
        <p:spPr>
          <a:xfrm flipH="1">
            <a:off x="3584295" y="2311125"/>
            <a:ext cx="86286" cy="60429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6D50358-ED0B-4392-B870-904854D85247}"/>
              </a:ext>
            </a:extLst>
          </p:cNvPr>
          <p:cNvCxnSpPr>
            <a:cxnSpLocks/>
          </p:cNvCxnSpPr>
          <p:nvPr/>
        </p:nvCxnSpPr>
        <p:spPr>
          <a:xfrm>
            <a:off x="3699156" y="2483882"/>
            <a:ext cx="0" cy="51586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1EF460-C3A0-426D-94AC-41D3B6452E5C}"/>
              </a:ext>
            </a:extLst>
          </p:cNvPr>
          <p:cNvCxnSpPr>
            <a:cxnSpLocks/>
          </p:cNvCxnSpPr>
          <p:nvPr/>
        </p:nvCxnSpPr>
        <p:spPr>
          <a:xfrm>
            <a:off x="3763746" y="2596875"/>
            <a:ext cx="61789" cy="35528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DFD4000-D900-4FD6-8ED3-9B26C7014297}"/>
              </a:ext>
            </a:extLst>
          </p:cNvPr>
          <p:cNvSpPr txBox="1"/>
          <p:nvPr/>
        </p:nvSpPr>
        <p:spPr>
          <a:xfrm>
            <a:off x="228600" y="4011257"/>
            <a:ext cx="603269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 err="1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dPSI</a:t>
            </a:r>
            <a:r>
              <a:rPr lang="en-US" sz="135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 ~ 60%, which is higher than ~50% seen in fibroblast. </a:t>
            </a:r>
          </a:p>
          <a:p>
            <a:pPr defTabSz="685800"/>
            <a:r>
              <a:rPr lang="en-US" sz="135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  (1) baseline PSI in untreated SMA iPSC-MN is ~40%, different from fibroblast.</a:t>
            </a:r>
          </a:p>
          <a:p>
            <a:pPr defTabSz="685800"/>
            <a:r>
              <a:rPr lang="en-US" sz="135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       (2) </a:t>
            </a:r>
            <a:r>
              <a:rPr lang="en-US" sz="1350" dirty="0" err="1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Risdiplam</a:t>
            </a:r>
            <a:r>
              <a:rPr lang="en-US" sz="135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 bring PSI close to 100%, as in fibroblast.</a:t>
            </a:r>
            <a:endParaRPr lang="en-US" sz="1350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857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DF4F62-528D-4B95-9297-AF10F5453F9B}"/>
              </a:ext>
            </a:extLst>
          </p:cNvPr>
          <p:cNvSpPr txBox="1"/>
          <p:nvPr/>
        </p:nvSpPr>
        <p:spPr>
          <a:xfrm>
            <a:off x="70780" y="0"/>
            <a:ext cx="9073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2700" b="1" dirty="0">
                <a:solidFill>
                  <a:prstClr val="white"/>
                </a:solidFill>
                <a:latin typeface="Calibri"/>
              </a:rPr>
              <a:t>The difference in SMN2 </a:t>
            </a:r>
            <a:r>
              <a:rPr lang="en-US" sz="2700" b="1" dirty="0" err="1">
                <a:solidFill>
                  <a:prstClr val="white"/>
                </a:solidFill>
                <a:latin typeface="Calibri"/>
              </a:rPr>
              <a:t>dPSI</a:t>
            </a:r>
            <a:r>
              <a:rPr lang="en-US" sz="2700" b="1" dirty="0">
                <a:solidFill>
                  <a:prstClr val="white"/>
                </a:solidFill>
                <a:latin typeface="Calibri"/>
              </a:rPr>
              <a:t> between algorithms comes from varying definitions of “PSI”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9F1560-3FD0-463A-BCEC-C7CBC8378FBB}"/>
              </a:ext>
            </a:extLst>
          </p:cNvPr>
          <p:cNvSpPr txBox="1"/>
          <p:nvPr/>
        </p:nvSpPr>
        <p:spPr>
          <a:xfrm>
            <a:off x="272444" y="905180"/>
            <a:ext cx="600075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 err="1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rMATS</a:t>
            </a:r>
            <a:r>
              <a:rPr lang="en-US" sz="135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 : does not even use the word PSI, just called “Inclusion Level Difference”</a:t>
            </a:r>
          </a:p>
          <a:p>
            <a:pPr defTabSz="685800"/>
            <a:r>
              <a:rPr lang="en-US" sz="135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Leafcutter: “Percent Spliced In”</a:t>
            </a:r>
          </a:p>
          <a:p>
            <a:pPr defTabSz="685800"/>
            <a:r>
              <a:rPr lang="en-US" sz="1350" dirty="0" err="1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Majiq</a:t>
            </a:r>
            <a:r>
              <a:rPr lang="en-US" sz="135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: “Percent Selected Index” (one junction at a time)</a:t>
            </a:r>
            <a:endParaRPr lang="en-US" sz="135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13A929-38DE-4E03-BAE6-44C607829C56}"/>
              </a:ext>
            </a:extLst>
          </p:cNvPr>
          <p:cNvSpPr txBox="1"/>
          <p:nvPr/>
        </p:nvSpPr>
        <p:spPr>
          <a:xfrm>
            <a:off x="1885950" y="2066151"/>
            <a:ext cx="9424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5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Example: </a:t>
            </a:r>
            <a:endParaRPr lang="en-US" sz="15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BAE789-EF1F-452F-8ACD-77FB65ECD371}"/>
              </a:ext>
            </a:extLst>
          </p:cNvPr>
          <p:cNvSpPr/>
          <p:nvPr/>
        </p:nvSpPr>
        <p:spPr>
          <a:xfrm>
            <a:off x="3246148" y="2181956"/>
            <a:ext cx="400050" cy="12305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26A4BC-0E44-4E3D-998D-82FA8A014EE9}"/>
              </a:ext>
            </a:extLst>
          </p:cNvPr>
          <p:cNvSpPr/>
          <p:nvPr/>
        </p:nvSpPr>
        <p:spPr>
          <a:xfrm>
            <a:off x="4459143" y="2182056"/>
            <a:ext cx="400050" cy="12305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C39D222-FF51-4A3C-A28A-A0F08F3D2489}"/>
              </a:ext>
            </a:extLst>
          </p:cNvPr>
          <p:cNvCxnSpPr/>
          <p:nvPr/>
        </p:nvCxnSpPr>
        <p:spPr>
          <a:xfrm flipV="1">
            <a:off x="3455611" y="2095689"/>
            <a:ext cx="523001" cy="443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A438D6-8F98-440C-A95E-BBFBD253750F}"/>
              </a:ext>
            </a:extLst>
          </p:cNvPr>
          <p:cNvCxnSpPr/>
          <p:nvPr/>
        </p:nvCxnSpPr>
        <p:spPr>
          <a:xfrm>
            <a:off x="3446173" y="2397368"/>
            <a:ext cx="1212995" cy="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D4F7A64-892C-463F-B053-59F562146D93}"/>
              </a:ext>
            </a:extLst>
          </p:cNvPr>
          <p:cNvCxnSpPr>
            <a:stCxn id="5" idx="3"/>
          </p:cNvCxnSpPr>
          <p:nvPr/>
        </p:nvCxnSpPr>
        <p:spPr>
          <a:xfrm>
            <a:off x="3646198" y="2243482"/>
            <a:ext cx="914400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9FBF51C-D898-469E-BC09-3979455B3728}"/>
              </a:ext>
            </a:extLst>
          </p:cNvPr>
          <p:cNvSpPr/>
          <p:nvPr/>
        </p:nvSpPr>
        <p:spPr>
          <a:xfrm>
            <a:off x="3821843" y="2181956"/>
            <a:ext cx="400050" cy="12305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F303C0-14D9-427B-980C-A3E980B17F8A}"/>
              </a:ext>
            </a:extLst>
          </p:cNvPr>
          <p:cNvSpPr txBox="1"/>
          <p:nvPr/>
        </p:nvSpPr>
        <p:spPr>
          <a:xfrm>
            <a:off x="4105102" y="1854586"/>
            <a:ext cx="742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2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C</a:t>
            </a:r>
            <a:r>
              <a:rPr lang="en-US" sz="1200" baseline="-250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3</a:t>
            </a:r>
            <a:r>
              <a:rPr lang="en-US" sz="12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=29</a:t>
            </a: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F70762-9A4F-4691-A77E-3A16DF299418}"/>
              </a:ext>
            </a:extLst>
          </p:cNvPr>
          <p:cNvSpPr txBox="1"/>
          <p:nvPr/>
        </p:nvSpPr>
        <p:spPr>
          <a:xfrm>
            <a:off x="3466752" y="1857127"/>
            <a:ext cx="742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2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C</a:t>
            </a:r>
            <a:r>
              <a:rPr lang="en-US" sz="1200" baseline="-250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1</a:t>
            </a:r>
            <a:r>
              <a:rPr lang="en-US" sz="12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=16</a:t>
            </a: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4FCFD4-8F8D-4F0D-B3A8-CBBBD674606A}"/>
              </a:ext>
            </a:extLst>
          </p:cNvPr>
          <p:cNvSpPr txBox="1"/>
          <p:nvPr/>
        </p:nvSpPr>
        <p:spPr>
          <a:xfrm>
            <a:off x="3769411" y="2350453"/>
            <a:ext cx="742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2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C</a:t>
            </a:r>
            <a:r>
              <a:rPr lang="en-US" sz="1200" baseline="-250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2</a:t>
            </a:r>
            <a:r>
              <a:rPr lang="en-US" sz="12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=20</a:t>
            </a: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CB4CF9-70E8-4543-BD44-3F6AD8FFDCD3}"/>
              </a:ext>
            </a:extLst>
          </p:cNvPr>
          <p:cNvSpPr txBox="1"/>
          <p:nvPr/>
        </p:nvSpPr>
        <p:spPr>
          <a:xfrm>
            <a:off x="3639644" y="1602659"/>
            <a:ext cx="8109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&lt;DMSO&gt;</a:t>
            </a:r>
            <a:endParaRPr lang="en-US" sz="1350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749CAE-DB69-4B79-A988-9936F9132F40}"/>
              </a:ext>
            </a:extLst>
          </p:cNvPr>
          <p:cNvCxnSpPr/>
          <p:nvPr/>
        </p:nvCxnSpPr>
        <p:spPr>
          <a:xfrm>
            <a:off x="4093173" y="2096051"/>
            <a:ext cx="565471" cy="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6052404-300A-439C-AC2D-7179984D019D}"/>
              </a:ext>
            </a:extLst>
          </p:cNvPr>
          <p:cNvSpPr/>
          <p:nvPr/>
        </p:nvSpPr>
        <p:spPr>
          <a:xfrm>
            <a:off x="5036935" y="2174654"/>
            <a:ext cx="400050" cy="12305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412C29-EBC8-4354-8D06-B037A5CBA5B2}"/>
              </a:ext>
            </a:extLst>
          </p:cNvPr>
          <p:cNvSpPr/>
          <p:nvPr/>
        </p:nvSpPr>
        <p:spPr>
          <a:xfrm>
            <a:off x="6249930" y="2174753"/>
            <a:ext cx="400050" cy="12305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3E9CDB-3246-4352-9FE0-728DC98C25F6}"/>
              </a:ext>
            </a:extLst>
          </p:cNvPr>
          <p:cNvCxnSpPr/>
          <p:nvPr/>
        </p:nvCxnSpPr>
        <p:spPr>
          <a:xfrm flipV="1">
            <a:off x="5246398" y="2088386"/>
            <a:ext cx="523001" cy="443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9753737-8EB8-43E9-B56A-10681F8B3298}"/>
              </a:ext>
            </a:extLst>
          </p:cNvPr>
          <p:cNvCxnSpPr/>
          <p:nvPr/>
        </p:nvCxnSpPr>
        <p:spPr>
          <a:xfrm>
            <a:off x="5236960" y="2390065"/>
            <a:ext cx="1212995" cy="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A67D39-C5AF-4F63-B5A0-015CA09BAEE6}"/>
              </a:ext>
            </a:extLst>
          </p:cNvPr>
          <p:cNvCxnSpPr>
            <a:stCxn id="16" idx="3"/>
          </p:cNvCxnSpPr>
          <p:nvPr/>
        </p:nvCxnSpPr>
        <p:spPr>
          <a:xfrm>
            <a:off x="5436985" y="2236179"/>
            <a:ext cx="914400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C2E72A1-1D97-4D31-B288-D1A1ED78B7FA}"/>
              </a:ext>
            </a:extLst>
          </p:cNvPr>
          <p:cNvSpPr/>
          <p:nvPr/>
        </p:nvSpPr>
        <p:spPr>
          <a:xfrm>
            <a:off x="5612630" y="2174654"/>
            <a:ext cx="400050" cy="12305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97E621-AEA3-4E11-96C9-BC385B827DF7}"/>
              </a:ext>
            </a:extLst>
          </p:cNvPr>
          <p:cNvSpPr txBox="1"/>
          <p:nvPr/>
        </p:nvSpPr>
        <p:spPr>
          <a:xfrm>
            <a:off x="5864823" y="1830262"/>
            <a:ext cx="742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2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C</a:t>
            </a:r>
            <a:r>
              <a:rPr lang="en-US" sz="1200" baseline="-250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3</a:t>
            </a:r>
            <a:r>
              <a:rPr lang="en-US" sz="12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=79</a:t>
            </a: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C71E3C-AE5D-415E-B841-43CC2921C446}"/>
              </a:ext>
            </a:extLst>
          </p:cNvPr>
          <p:cNvSpPr txBox="1"/>
          <p:nvPr/>
        </p:nvSpPr>
        <p:spPr>
          <a:xfrm>
            <a:off x="5226473" y="1832803"/>
            <a:ext cx="742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2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C</a:t>
            </a:r>
            <a:r>
              <a:rPr lang="en-US" sz="1200" baseline="-250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1</a:t>
            </a:r>
            <a:r>
              <a:rPr lang="en-US" sz="12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=54</a:t>
            </a: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F992EB-3ABB-4C1A-8C7E-D8254526FE34}"/>
              </a:ext>
            </a:extLst>
          </p:cNvPr>
          <p:cNvSpPr txBox="1"/>
          <p:nvPr/>
        </p:nvSpPr>
        <p:spPr>
          <a:xfrm>
            <a:off x="5604240" y="2343151"/>
            <a:ext cx="742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2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C</a:t>
            </a:r>
            <a:r>
              <a:rPr lang="en-US" sz="1200" baseline="-250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2</a:t>
            </a:r>
            <a:r>
              <a:rPr lang="en-US" sz="12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=0</a:t>
            </a: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CD0F5B3-85AB-415D-B9A2-883240DA6DC3}"/>
              </a:ext>
            </a:extLst>
          </p:cNvPr>
          <p:cNvCxnSpPr/>
          <p:nvPr/>
        </p:nvCxnSpPr>
        <p:spPr>
          <a:xfrm>
            <a:off x="5883960" y="2088748"/>
            <a:ext cx="565471" cy="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76B182D-D77C-463F-BBA0-966CA3BA0517}"/>
              </a:ext>
            </a:extLst>
          </p:cNvPr>
          <p:cNvSpPr txBox="1"/>
          <p:nvPr/>
        </p:nvSpPr>
        <p:spPr>
          <a:xfrm>
            <a:off x="5373544" y="1596367"/>
            <a:ext cx="9798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&lt;RG7916&gt;</a:t>
            </a:r>
            <a:endParaRPr lang="en-US" sz="135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DE521A2-8CE3-4629-93F5-451046224255}"/>
              </a:ext>
            </a:extLst>
          </p:cNvPr>
          <p:cNvGrpSpPr/>
          <p:nvPr/>
        </p:nvGrpSpPr>
        <p:grpSpPr>
          <a:xfrm>
            <a:off x="1669209" y="2628899"/>
            <a:ext cx="1085850" cy="715581"/>
            <a:chOff x="457200" y="3581400"/>
            <a:chExt cx="1447800" cy="95410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921FE85-A784-4CED-824F-10EF68428598}"/>
                </a:ext>
              </a:extLst>
            </p:cNvPr>
            <p:cNvSpPr txBox="1"/>
            <p:nvPr/>
          </p:nvSpPr>
          <p:spPr>
            <a:xfrm>
              <a:off x="457200" y="3581400"/>
              <a:ext cx="144780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350" dirty="0" err="1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rMATS</a:t>
              </a:r>
              <a:endParaRPr lang="en-US" sz="135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endParaRPr>
            </a:p>
            <a:p>
              <a:pPr algn="ctr" defTabSz="685800"/>
              <a:r>
                <a:rPr lang="en-US" sz="135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C</a:t>
              </a:r>
              <a:r>
                <a:rPr lang="en-US" sz="1350" baseline="-2500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1</a:t>
              </a:r>
              <a:r>
                <a:rPr lang="en-US" sz="135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+C</a:t>
              </a:r>
              <a:r>
                <a:rPr lang="en-US" sz="1350" baseline="-2500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3</a:t>
              </a:r>
            </a:p>
            <a:p>
              <a:pPr algn="ctr" defTabSz="685800"/>
              <a:r>
                <a:rPr lang="en-US" sz="135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C</a:t>
              </a:r>
              <a:r>
                <a:rPr lang="en-US" sz="1350" baseline="-2500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1</a:t>
              </a:r>
              <a:r>
                <a:rPr lang="en-US" sz="135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+</a:t>
              </a:r>
              <a:r>
                <a:rPr lang="en-US" sz="1350" b="1" i="1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2</a:t>
              </a:r>
              <a:r>
                <a:rPr lang="en-US" sz="135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*C</a:t>
              </a:r>
              <a:r>
                <a:rPr lang="en-US" sz="1350" baseline="-2500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2</a:t>
              </a:r>
              <a:r>
                <a:rPr lang="en-US" sz="135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+C</a:t>
              </a:r>
              <a:r>
                <a:rPr lang="en-US" sz="1350" baseline="-2500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3</a:t>
              </a:r>
              <a:endParaRPr lang="en-US" sz="1350" baseline="-25000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5AF2C3F-5722-42DC-B2FA-99A0699237B9}"/>
                </a:ext>
              </a:extLst>
            </p:cNvPr>
            <p:cNvCxnSpPr/>
            <p:nvPr/>
          </p:nvCxnSpPr>
          <p:spPr>
            <a:xfrm>
              <a:off x="609600" y="4139967"/>
              <a:ext cx="11936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44769BF-2800-4382-B278-87FAA3BDF3F5}"/>
              </a:ext>
            </a:extLst>
          </p:cNvPr>
          <p:cNvGrpSpPr/>
          <p:nvPr/>
        </p:nvGrpSpPr>
        <p:grpSpPr>
          <a:xfrm>
            <a:off x="1681268" y="3428393"/>
            <a:ext cx="1085850" cy="715581"/>
            <a:chOff x="473279" y="4647393"/>
            <a:chExt cx="1447800" cy="95410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60F4880-4F02-4DF8-9706-789F10E72270}"/>
                </a:ext>
              </a:extLst>
            </p:cNvPr>
            <p:cNvSpPr txBox="1"/>
            <p:nvPr/>
          </p:nvSpPr>
          <p:spPr>
            <a:xfrm>
              <a:off x="473279" y="4647393"/>
              <a:ext cx="144780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35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 Leafcutter</a:t>
              </a:r>
            </a:p>
            <a:p>
              <a:pPr algn="ctr" defTabSz="685800"/>
              <a:r>
                <a:rPr lang="en-US" sz="135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 C</a:t>
              </a:r>
              <a:r>
                <a:rPr lang="en-US" sz="1350" baseline="-2500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1</a:t>
              </a:r>
              <a:r>
                <a:rPr lang="en-US" sz="135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+C</a:t>
              </a:r>
              <a:r>
                <a:rPr lang="en-US" sz="1350" baseline="-2500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3</a:t>
              </a:r>
            </a:p>
            <a:p>
              <a:pPr algn="ctr" defTabSz="685800"/>
              <a:r>
                <a:rPr lang="en-US" sz="135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  C</a:t>
              </a:r>
              <a:r>
                <a:rPr lang="en-US" sz="1350" baseline="-2500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1</a:t>
              </a:r>
              <a:r>
                <a:rPr lang="en-US" sz="135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+C</a:t>
              </a:r>
              <a:r>
                <a:rPr lang="en-US" sz="1350" baseline="-2500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2</a:t>
              </a:r>
              <a:r>
                <a:rPr lang="en-US" sz="135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+C</a:t>
              </a:r>
              <a:r>
                <a:rPr lang="en-US" sz="1350" baseline="-2500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3</a:t>
              </a:r>
              <a:endParaRPr lang="en-US" sz="1350" baseline="-25000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178EFF2-A98D-48AA-A7FB-BE2509637542}"/>
                </a:ext>
              </a:extLst>
            </p:cNvPr>
            <p:cNvCxnSpPr/>
            <p:nvPr/>
          </p:nvCxnSpPr>
          <p:spPr>
            <a:xfrm>
              <a:off x="747440" y="5223545"/>
              <a:ext cx="98651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7AD47C2-48BE-407B-839E-C0D900118039}"/>
              </a:ext>
            </a:extLst>
          </p:cNvPr>
          <p:cNvGrpSpPr/>
          <p:nvPr/>
        </p:nvGrpSpPr>
        <p:grpSpPr>
          <a:xfrm>
            <a:off x="1371600" y="4222402"/>
            <a:ext cx="1830243" cy="802738"/>
            <a:chOff x="46498" y="5706070"/>
            <a:chExt cx="2440324" cy="107031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E4B1893-7AF3-40C7-9C5E-D32E009D3690}"/>
                </a:ext>
              </a:extLst>
            </p:cNvPr>
            <p:cNvSpPr txBox="1"/>
            <p:nvPr/>
          </p:nvSpPr>
          <p:spPr>
            <a:xfrm>
              <a:off x="46498" y="5706070"/>
              <a:ext cx="2440324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135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                </a:t>
              </a:r>
              <a:r>
                <a:rPr lang="en-US" sz="1350" dirty="0" err="1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Majiq</a:t>
              </a:r>
              <a:endParaRPr lang="en-US" sz="135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endParaRPr>
            </a:p>
            <a:p>
              <a:pPr defTabSz="685800"/>
              <a:r>
                <a:rPr lang="en-US" sz="135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       C</a:t>
              </a:r>
              <a:r>
                <a:rPr lang="en-US" sz="1350" baseline="-2500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1</a:t>
              </a:r>
              <a:r>
                <a:rPr lang="en-US" sz="135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                   C</a:t>
              </a:r>
              <a:r>
                <a:rPr lang="en-US" sz="1350" baseline="-2500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3</a:t>
              </a:r>
            </a:p>
            <a:p>
              <a:pPr defTabSz="685800"/>
              <a:r>
                <a:rPr lang="en-US" sz="135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    C</a:t>
              </a:r>
              <a:r>
                <a:rPr lang="en-US" sz="1350" baseline="-2500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1</a:t>
              </a:r>
              <a:r>
                <a:rPr lang="en-US" sz="135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+C</a:t>
              </a:r>
              <a:r>
                <a:rPr lang="en-US" sz="1350" baseline="-2500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2</a:t>
              </a:r>
              <a:r>
                <a:rPr lang="en-US" sz="135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              C</a:t>
              </a:r>
              <a:r>
                <a:rPr lang="en-US" sz="1350" baseline="-2500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2</a:t>
              </a:r>
              <a:r>
                <a:rPr lang="en-US" sz="135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+C</a:t>
              </a:r>
              <a:r>
                <a:rPr lang="en-US" sz="1350" baseline="-2500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3</a:t>
              </a:r>
              <a:r>
                <a:rPr lang="en-US" sz="135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   </a:t>
              </a:r>
              <a:endParaRPr lang="en-US" sz="1350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3681C38-DC8A-4DF1-9EAB-B34FD482E10B}"/>
                </a:ext>
              </a:extLst>
            </p:cNvPr>
            <p:cNvCxnSpPr/>
            <p:nvPr/>
          </p:nvCxnSpPr>
          <p:spPr>
            <a:xfrm>
              <a:off x="348738" y="6307822"/>
              <a:ext cx="58281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F0CE8EE-57CD-497D-94FA-E80922A0C400}"/>
                </a:ext>
              </a:extLst>
            </p:cNvPr>
            <p:cNvCxnSpPr/>
            <p:nvPr/>
          </p:nvCxnSpPr>
          <p:spPr>
            <a:xfrm>
              <a:off x="1545513" y="6298734"/>
              <a:ext cx="64110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9FFB3D2-B0F3-4E3C-A743-02335501B719}"/>
                </a:ext>
              </a:extLst>
            </p:cNvPr>
            <p:cNvSpPr txBox="1"/>
            <p:nvPr/>
          </p:nvSpPr>
          <p:spPr>
            <a:xfrm>
              <a:off x="1028425" y="6099279"/>
              <a:ext cx="41937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35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or</a:t>
              </a:r>
              <a:endParaRPr lang="en-US" sz="1350" dirty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28508D8-0651-4D73-B1B3-9742A6437418}"/>
              </a:ext>
            </a:extLst>
          </p:cNvPr>
          <p:cNvSpPr txBox="1"/>
          <p:nvPr/>
        </p:nvSpPr>
        <p:spPr>
          <a:xfrm>
            <a:off x="3730019" y="2926192"/>
            <a:ext cx="742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12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0.53</a:t>
            </a: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263D84-F7E7-4249-BE2F-17432E7DD61A}"/>
              </a:ext>
            </a:extLst>
          </p:cNvPr>
          <p:cNvSpPr txBox="1"/>
          <p:nvPr/>
        </p:nvSpPr>
        <p:spPr>
          <a:xfrm>
            <a:off x="5417453" y="2926192"/>
            <a:ext cx="742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12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1.0</a:t>
            </a: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CBD088-EF5D-44AD-AA55-92D988BA53B6}"/>
              </a:ext>
            </a:extLst>
          </p:cNvPr>
          <p:cNvSpPr txBox="1"/>
          <p:nvPr/>
        </p:nvSpPr>
        <p:spPr>
          <a:xfrm>
            <a:off x="3730019" y="3692760"/>
            <a:ext cx="742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12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0.69</a:t>
            </a: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D0A55C-1F68-4E35-8941-932E4861063B}"/>
              </a:ext>
            </a:extLst>
          </p:cNvPr>
          <p:cNvSpPr txBox="1"/>
          <p:nvPr/>
        </p:nvSpPr>
        <p:spPr>
          <a:xfrm>
            <a:off x="5417453" y="3692760"/>
            <a:ext cx="742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12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1.0</a:t>
            </a: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AEC584-D799-41CB-9E2F-96978AEB55C6}"/>
              </a:ext>
            </a:extLst>
          </p:cNvPr>
          <p:cNvSpPr txBox="1"/>
          <p:nvPr/>
        </p:nvSpPr>
        <p:spPr>
          <a:xfrm>
            <a:off x="3501419" y="4475534"/>
            <a:ext cx="1200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12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0.44 or 0.59</a:t>
            </a: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EB643F2-6107-469B-9F14-A8CA69E48112}"/>
              </a:ext>
            </a:extLst>
          </p:cNvPr>
          <p:cNvSpPr txBox="1"/>
          <p:nvPr/>
        </p:nvSpPr>
        <p:spPr>
          <a:xfrm>
            <a:off x="5188853" y="4475534"/>
            <a:ext cx="1200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12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1 or 1</a:t>
            </a: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1B25699-480F-4493-8137-ADCD1103459E}"/>
              </a:ext>
            </a:extLst>
          </p:cNvPr>
          <p:cNvSpPr txBox="1"/>
          <p:nvPr/>
        </p:nvSpPr>
        <p:spPr>
          <a:xfrm>
            <a:off x="6928814" y="2035723"/>
            <a:ext cx="8109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Delta</a:t>
            </a:r>
            <a:endParaRPr lang="en-US" sz="135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CFB4A6E-F441-4922-89A4-2B3F51A23B30}"/>
              </a:ext>
            </a:extLst>
          </p:cNvPr>
          <p:cNvSpPr txBox="1"/>
          <p:nvPr/>
        </p:nvSpPr>
        <p:spPr>
          <a:xfrm>
            <a:off x="6928814" y="2914650"/>
            <a:ext cx="8109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0.47</a:t>
            </a:r>
            <a:endParaRPr lang="en-US" sz="135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3811CBB-C13D-41ED-8F65-75BEE70EA09F}"/>
              </a:ext>
            </a:extLst>
          </p:cNvPr>
          <p:cNvSpPr txBox="1"/>
          <p:nvPr/>
        </p:nvSpPr>
        <p:spPr>
          <a:xfrm>
            <a:off x="6928814" y="3681217"/>
            <a:ext cx="8109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0.31</a:t>
            </a:r>
            <a:endParaRPr lang="en-US" sz="135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52ED80-3A3B-43CF-99B8-FD1E4643E316}"/>
              </a:ext>
            </a:extLst>
          </p:cNvPr>
          <p:cNvSpPr txBox="1"/>
          <p:nvPr/>
        </p:nvSpPr>
        <p:spPr>
          <a:xfrm>
            <a:off x="6745143" y="4463992"/>
            <a:ext cx="11782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0.56 or 0.41</a:t>
            </a:r>
            <a:endParaRPr lang="en-US" sz="1350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A04E13A-5171-49F9-92F9-808C96EF5D24}"/>
              </a:ext>
            </a:extLst>
          </p:cNvPr>
          <p:cNvCxnSpPr/>
          <p:nvPr/>
        </p:nvCxnSpPr>
        <p:spPr>
          <a:xfrm>
            <a:off x="1541654" y="2654067"/>
            <a:ext cx="62327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130704D-72F0-40A2-A7E9-DE4A788CB4DA}"/>
              </a:ext>
            </a:extLst>
          </p:cNvPr>
          <p:cNvCxnSpPr/>
          <p:nvPr/>
        </p:nvCxnSpPr>
        <p:spPr>
          <a:xfrm>
            <a:off x="1544493" y="3378142"/>
            <a:ext cx="62327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2E959AC-9D3A-4D7C-8379-C61497E43184}"/>
              </a:ext>
            </a:extLst>
          </p:cNvPr>
          <p:cNvCxnSpPr/>
          <p:nvPr/>
        </p:nvCxnSpPr>
        <p:spPr>
          <a:xfrm>
            <a:off x="1550785" y="4165134"/>
            <a:ext cx="62327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16F4B4B-E904-4761-84F1-F6041956DBD6}"/>
              </a:ext>
            </a:extLst>
          </p:cNvPr>
          <p:cNvCxnSpPr/>
          <p:nvPr/>
        </p:nvCxnSpPr>
        <p:spPr>
          <a:xfrm>
            <a:off x="1550785" y="4972050"/>
            <a:ext cx="62327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9CE8359-DA8F-4A6D-BDF0-E1D297719D41}"/>
              </a:ext>
            </a:extLst>
          </p:cNvPr>
          <p:cNvCxnSpPr/>
          <p:nvPr/>
        </p:nvCxnSpPr>
        <p:spPr>
          <a:xfrm>
            <a:off x="3099602" y="1633150"/>
            <a:ext cx="0" cy="3338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DEAA595-CF35-422D-A8B5-0751833CFB0A}"/>
              </a:ext>
            </a:extLst>
          </p:cNvPr>
          <p:cNvCxnSpPr/>
          <p:nvPr/>
        </p:nvCxnSpPr>
        <p:spPr>
          <a:xfrm>
            <a:off x="4960385" y="1632183"/>
            <a:ext cx="0" cy="3338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684B4CC-920A-40A7-A932-99582AA26BCE}"/>
              </a:ext>
            </a:extLst>
          </p:cNvPr>
          <p:cNvCxnSpPr/>
          <p:nvPr/>
        </p:nvCxnSpPr>
        <p:spPr>
          <a:xfrm>
            <a:off x="6802293" y="1633150"/>
            <a:ext cx="0" cy="3338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E6DD30E-5451-444D-87DE-832B0307AB84}"/>
              </a:ext>
            </a:extLst>
          </p:cNvPr>
          <p:cNvCxnSpPr/>
          <p:nvPr/>
        </p:nvCxnSpPr>
        <p:spPr>
          <a:xfrm>
            <a:off x="7780135" y="1625367"/>
            <a:ext cx="0" cy="3338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124F9B9-660D-4589-AA58-147BBD69874D}"/>
              </a:ext>
            </a:extLst>
          </p:cNvPr>
          <p:cNvCxnSpPr/>
          <p:nvPr/>
        </p:nvCxnSpPr>
        <p:spPr>
          <a:xfrm>
            <a:off x="1550785" y="2660397"/>
            <a:ext cx="0" cy="2303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1CED550-2EB1-4CF1-95F4-527D4255CB3D}"/>
              </a:ext>
            </a:extLst>
          </p:cNvPr>
          <p:cNvCxnSpPr/>
          <p:nvPr/>
        </p:nvCxnSpPr>
        <p:spPr>
          <a:xfrm flipV="1">
            <a:off x="3099603" y="1627383"/>
            <a:ext cx="4675922" cy="5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7790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20081-3B17-95E2-E866-61A0BD3FB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 by |</a:t>
            </a:r>
            <a:r>
              <a:rPr lang="en-US" dirty="0" err="1"/>
              <a:t>dPSI</a:t>
            </a:r>
            <a:r>
              <a:rPr lang="en-US" dirty="0"/>
              <a:t>| Values (Optional Plot)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BB93D5-BBD3-7D5B-94CA-40324BA607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F8FC4A-77A5-8A5A-CA38-D4DB2CCF9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86" y="591866"/>
            <a:ext cx="6994051" cy="397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25988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2E216-1C89-F96B-AD38-321930D32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Barchart</a:t>
            </a:r>
            <a:r>
              <a:rPr lang="en-US" dirty="0"/>
              <a:t> of Number of Differentially Spliced Genes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24A810-7B3F-7A75-03E5-82A440FDE5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B8179-D224-3E3F-B376-8C0611A98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59" y="766192"/>
            <a:ext cx="6069843" cy="38014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56C4AA-B4D9-465F-FEDD-1909F7EDA041}"/>
              </a:ext>
            </a:extLst>
          </p:cNvPr>
          <p:cNvSpPr txBox="1"/>
          <p:nvPr/>
        </p:nvSpPr>
        <p:spPr>
          <a:xfrm>
            <a:off x="6743158" y="1261090"/>
            <a:ext cx="232717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Default plot.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DSGs with |</a:t>
            </a:r>
            <a:r>
              <a:rPr lang="en-US" sz="1600" dirty="0" err="1">
                <a:solidFill>
                  <a:schemeClr val="accent1"/>
                </a:solidFill>
              </a:rPr>
              <a:t>dPSI</a:t>
            </a:r>
            <a:r>
              <a:rPr lang="en-US" sz="1600" dirty="0">
                <a:solidFill>
                  <a:schemeClr val="accent1"/>
                </a:solidFill>
              </a:rPr>
              <a:t>|&gt;0.3 are shown.</a:t>
            </a:r>
          </a:p>
          <a:p>
            <a:endParaRPr lang="en-US" sz="1600" dirty="0">
              <a:solidFill>
                <a:schemeClr val="accent1"/>
              </a:solidFill>
            </a:endParaRPr>
          </a:p>
          <a:p>
            <a:r>
              <a:rPr lang="en-US" sz="1600" dirty="0">
                <a:solidFill>
                  <a:schemeClr val="accent1"/>
                </a:solidFill>
              </a:rPr>
              <a:t>Only significant genes are shown (FDR&lt;0.05, or </a:t>
            </a:r>
            <a:r>
              <a:rPr lang="en-US" sz="1600" dirty="0" err="1">
                <a:solidFill>
                  <a:schemeClr val="accent1"/>
                </a:solidFill>
              </a:rPr>
              <a:t>PdPSI</a:t>
            </a:r>
            <a:r>
              <a:rPr lang="en-US" sz="1600" dirty="0">
                <a:solidFill>
                  <a:schemeClr val="accent1"/>
                </a:solidFill>
              </a:rPr>
              <a:t>&gt;0.95 for </a:t>
            </a:r>
            <a:r>
              <a:rPr lang="en-US" sz="1600" dirty="0" err="1">
                <a:solidFill>
                  <a:schemeClr val="accent1"/>
                </a:solidFill>
              </a:rPr>
              <a:t>majiq</a:t>
            </a:r>
            <a:r>
              <a:rPr lang="en-US" sz="1600" dirty="0">
                <a:solidFill>
                  <a:schemeClr val="accent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724569697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2E216-1C89-F96B-AD38-321930D32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Barchart</a:t>
            </a:r>
            <a:r>
              <a:rPr lang="en-US" dirty="0"/>
              <a:t> of Number of Differentially Spliced Genes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24A810-7B3F-7A75-03E5-82A440FDE5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148301-ECC4-C8F2-240E-1F2F89D69A7F}"/>
              </a:ext>
            </a:extLst>
          </p:cNvPr>
          <p:cNvSpPr txBox="1"/>
          <p:nvPr/>
        </p:nvSpPr>
        <p:spPr>
          <a:xfrm>
            <a:off x="6743158" y="1261090"/>
            <a:ext cx="232717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(Optional Plot)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DSGs with |</a:t>
            </a:r>
            <a:r>
              <a:rPr lang="en-US" sz="1600" dirty="0" err="1">
                <a:solidFill>
                  <a:schemeClr val="accent1"/>
                </a:solidFill>
              </a:rPr>
              <a:t>dPSI</a:t>
            </a:r>
            <a:r>
              <a:rPr lang="en-US" sz="1600" dirty="0">
                <a:solidFill>
                  <a:schemeClr val="accent1"/>
                </a:solidFill>
              </a:rPr>
              <a:t>|&gt;0.1 are shown.</a:t>
            </a:r>
          </a:p>
          <a:p>
            <a:endParaRPr lang="en-US" sz="1600" dirty="0">
              <a:solidFill>
                <a:schemeClr val="accent1"/>
              </a:solidFill>
            </a:endParaRPr>
          </a:p>
          <a:p>
            <a:r>
              <a:rPr lang="en-US" sz="1600" dirty="0">
                <a:solidFill>
                  <a:schemeClr val="accent1"/>
                </a:solidFill>
              </a:rPr>
              <a:t>Only significant genes are shown (FDR&lt;0.05, or </a:t>
            </a:r>
            <a:r>
              <a:rPr lang="en-US" sz="1600" dirty="0" err="1">
                <a:solidFill>
                  <a:schemeClr val="accent1"/>
                </a:solidFill>
              </a:rPr>
              <a:t>PdPSI</a:t>
            </a:r>
            <a:r>
              <a:rPr lang="en-US" sz="1600" dirty="0">
                <a:solidFill>
                  <a:schemeClr val="accent1"/>
                </a:solidFill>
              </a:rPr>
              <a:t>&gt;0.95 for </a:t>
            </a:r>
            <a:r>
              <a:rPr lang="en-US" sz="1600" dirty="0" err="1">
                <a:solidFill>
                  <a:schemeClr val="accent1"/>
                </a:solidFill>
              </a:rPr>
              <a:t>majiq</a:t>
            </a:r>
            <a:r>
              <a:rPr lang="en-US" sz="1600" dirty="0">
                <a:solidFill>
                  <a:schemeClr val="accent1"/>
                </a:solidFill>
              </a:rPr>
              <a:t>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AF57C2-8D50-E521-C169-A0DC08C24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60" y="605191"/>
            <a:ext cx="6260158" cy="393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99489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FB806-4AF9-9168-91BA-82A163E3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Volcano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626325-D4A4-541F-A495-E13A27350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41B89C-197D-DBB5-49AF-F4F7747C9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26" y="772449"/>
            <a:ext cx="5661595" cy="34043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6F1400-5361-1F15-853B-BBECA052D3A9}"/>
              </a:ext>
            </a:extLst>
          </p:cNvPr>
          <p:cNvSpPr txBox="1"/>
          <p:nvPr/>
        </p:nvSpPr>
        <p:spPr>
          <a:xfrm>
            <a:off x="6448471" y="1230755"/>
            <a:ext cx="2327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10 DSGs are highlighted in red.</a:t>
            </a:r>
          </a:p>
        </p:txBody>
      </p:sp>
    </p:spTree>
    <p:extLst>
      <p:ext uri="{BB962C8B-B14F-4D97-AF65-F5344CB8AC3E}">
        <p14:creationId xmlns:p14="http://schemas.microsoft.com/office/powerpoint/2010/main" val="3687859733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20081-3B17-95E2-E866-61A0BD3FB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 by |</a:t>
            </a:r>
            <a:r>
              <a:rPr lang="en-US" dirty="0" err="1"/>
              <a:t>dPSI</a:t>
            </a:r>
            <a:r>
              <a:rPr lang="en-US" dirty="0"/>
              <a:t>| -Optional Five Categories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BB93D5-BBD3-7D5B-94CA-40324BA607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E0CA9B-C7E5-00BF-98BE-D72E3BB181DF}"/>
              </a:ext>
            </a:extLst>
          </p:cNvPr>
          <p:cNvSpPr txBox="1"/>
          <p:nvPr/>
        </p:nvSpPr>
        <p:spPr>
          <a:xfrm>
            <a:off x="7349647" y="1279879"/>
            <a:ext cx="16831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Only significant genes are selected and colored (FDR&lt;0.05, or </a:t>
            </a:r>
            <a:r>
              <a:rPr lang="en-US" sz="1400" dirty="0" err="1">
                <a:solidFill>
                  <a:schemeClr val="accent1"/>
                </a:solidFill>
              </a:rPr>
              <a:t>PdPSI</a:t>
            </a:r>
            <a:r>
              <a:rPr lang="en-US" sz="1400" dirty="0">
                <a:solidFill>
                  <a:schemeClr val="accent1"/>
                </a:solidFill>
              </a:rPr>
              <a:t>&gt;0.95 for </a:t>
            </a:r>
            <a:r>
              <a:rPr lang="en-US" sz="1400" dirty="0" err="1">
                <a:solidFill>
                  <a:schemeClr val="accent1"/>
                </a:solidFill>
              </a:rPr>
              <a:t>majiq</a:t>
            </a:r>
            <a:r>
              <a:rPr lang="en-US" sz="1400" dirty="0">
                <a:solidFill>
                  <a:schemeClr val="accent1"/>
                </a:solidFill>
              </a:rPr>
              <a:t>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4FF861-7B1F-5E88-0F9E-443BFF75C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33" y="666749"/>
            <a:ext cx="6616166" cy="374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21037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FBBB86-4459-617A-22EB-CB675681D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987" y="623834"/>
            <a:ext cx="3633734" cy="36441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F570E5-D053-6DDC-8F81-36A6A31BB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210" y="658789"/>
            <a:ext cx="3574268" cy="35742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CCBC24-E4A7-8086-82C5-6E34ABEE8098}"/>
              </a:ext>
            </a:extLst>
          </p:cNvPr>
          <p:cNvSpPr txBox="1"/>
          <p:nvPr/>
        </p:nvSpPr>
        <p:spPr>
          <a:xfrm>
            <a:off x="3257209" y="4519666"/>
            <a:ext cx="39645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highlight>
                  <a:srgbClr val="FFFF00"/>
                </a:highlight>
              </a:rPr>
              <a:t>Zhen – Magnus is expecting a DEG table like this</a:t>
            </a:r>
          </a:p>
        </p:txBody>
      </p:sp>
    </p:spTree>
    <p:extLst>
      <p:ext uri="{BB962C8B-B14F-4D97-AF65-F5344CB8AC3E}">
        <p14:creationId xmlns:p14="http://schemas.microsoft.com/office/powerpoint/2010/main" val="21250351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1B62917-8788-4E31-947E-18E305428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921" y="61446"/>
            <a:ext cx="8943435" cy="690784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Off-target splicing statistics for three compounds tested in SMA fibroblast and iPSC-MN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4ED298D-0991-4498-B54D-307A2A4C9A3D}"/>
              </a:ext>
            </a:extLst>
          </p:cNvPr>
          <p:cNvSpPr/>
          <p:nvPr/>
        </p:nvSpPr>
        <p:spPr>
          <a:xfrm>
            <a:off x="164922" y="840932"/>
            <a:ext cx="3299710" cy="3763107"/>
          </a:xfrm>
          <a:prstGeom prst="roundRect">
            <a:avLst/>
          </a:prstGeom>
          <a:noFill/>
          <a:ln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CB771CA-F930-4601-94A6-632CEF4F2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518" y="1554880"/>
            <a:ext cx="1888427" cy="227838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F04E4CA-567B-418C-8979-CB45CCBFD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7" y="1626621"/>
            <a:ext cx="1963967" cy="2297798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0D0B9C23-323E-4720-B923-55EDDD889943}"/>
              </a:ext>
            </a:extLst>
          </p:cNvPr>
          <p:cNvSpPr/>
          <p:nvPr/>
        </p:nvSpPr>
        <p:spPr>
          <a:xfrm>
            <a:off x="227425" y="878403"/>
            <a:ext cx="3146949" cy="624188"/>
          </a:xfrm>
          <a:prstGeom prst="rect">
            <a:avLst/>
          </a:prstGeom>
        </p:spPr>
        <p:txBody>
          <a:bodyPr/>
          <a:lstStyle/>
          <a:p>
            <a:pPr defTabSz="685800">
              <a:defRPr/>
            </a:pPr>
            <a:r>
              <a:rPr lang="en-US" sz="1400" b="1" dirty="0">
                <a:solidFill>
                  <a:srgbClr val="005B82"/>
                </a:solidFill>
                <a:latin typeface="Calibri"/>
              </a:rPr>
              <a:t>Fibroblast: more splice off-targets</a:t>
            </a:r>
          </a:p>
          <a:p>
            <a:pPr defTabSz="685800">
              <a:lnSpc>
                <a:spcPct val="120000"/>
              </a:lnSpc>
              <a:spcBef>
                <a:spcPts val="300"/>
              </a:spcBef>
              <a:defRPr/>
            </a:pPr>
            <a:r>
              <a:rPr lang="en-US" sz="1400" b="1" dirty="0">
                <a:solidFill>
                  <a:srgbClr val="005B82"/>
                </a:solidFill>
                <a:latin typeface="Calibri"/>
              </a:rPr>
              <a:t>     are detected than reported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49A96E1-57E6-49BF-ABB2-0C92D29FC39B}"/>
              </a:ext>
            </a:extLst>
          </p:cNvPr>
          <p:cNvSpPr/>
          <p:nvPr/>
        </p:nvSpPr>
        <p:spPr>
          <a:xfrm>
            <a:off x="6688365" y="867041"/>
            <a:ext cx="2456965" cy="662668"/>
          </a:xfrm>
          <a:prstGeom prst="rect">
            <a:avLst/>
          </a:prstGeom>
        </p:spPr>
        <p:txBody>
          <a:bodyPr/>
          <a:lstStyle/>
          <a:p>
            <a:pPr defTabSz="685800">
              <a:defRPr/>
            </a:pPr>
            <a:r>
              <a:rPr lang="en-US" sz="1400" b="1" dirty="0">
                <a:solidFill>
                  <a:srgbClr val="005B82"/>
                </a:solidFill>
                <a:latin typeface="Calibri"/>
              </a:rPr>
              <a:t>Fibroblast ≠ iPSC-MN:  </a:t>
            </a:r>
          </a:p>
          <a:p>
            <a:pPr defTabSz="685800">
              <a:defRPr/>
            </a:pPr>
            <a:r>
              <a:rPr lang="en-US" sz="1400" b="1" dirty="0">
                <a:solidFill>
                  <a:srgbClr val="005B82"/>
                </a:solidFill>
                <a:latin typeface="Calibri"/>
              </a:rPr>
              <a:t>~25% of DSG are shared</a:t>
            </a:r>
          </a:p>
          <a:p>
            <a:pPr defTabSz="685800">
              <a:defRPr/>
            </a:pPr>
            <a:endParaRPr lang="en-US" sz="1400" b="1" dirty="0">
              <a:solidFill>
                <a:srgbClr val="005B82"/>
              </a:solidFill>
              <a:latin typeface="Calibri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2DE8D88-121F-4AD0-96EA-63B4942C2743}"/>
              </a:ext>
            </a:extLst>
          </p:cNvPr>
          <p:cNvSpPr/>
          <p:nvPr/>
        </p:nvSpPr>
        <p:spPr>
          <a:xfrm>
            <a:off x="3852583" y="884877"/>
            <a:ext cx="2559834" cy="614015"/>
          </a:xfrm>
          <a:prstGeom prst="rect">
            <a:avLst/>
          </a:prstGeom>
        </p:spPr>
        <p:txBody>
          <a:bodyPr/>
          <a:lstStyle/>
          <a:p>
            <a:pPr defTabSz="685800">
              <a:defRPr/>
            </a:pPr>
            <a:r>
              <a:rPr lang="en-US" sz="1400" b="1" dirty="0">
                <a:solidFill>
                  <a:srgbClr val="005B82"/>
                </a:solidFill>
                <a:latin typeface="Calibri"/>
              </a:rPr>
              <a:t>iPSC-MN: ~40% off-targets </a:t>
            </a:r>
          </a:p>
          <a:p>
            <a:pPr defTabSz="685800">
              <a:defRPr/>
            </a:pPr>
            <a:r>
              <a:rPr lang="en-US" sz="1400" b="1" dirty="0">
                <a:solidFill>
                  <a:srgbClr val="005B82"/>
                </a:solidFill>
                <a:latin typeface="Calibri"/>
              </a:rPr>
              <a:t>   are cell-line specific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556E627-77A7-4304-9FEE-23C7B9047D3F}"/>
              </a:ext>
            </a:extLst>
          </p:cNvPr>
          <p:cNvSpPr/>
          <p:nvPr/>
        </p:nvSpPr>
        <p:spPr>
          <a:xfrm>
            <a:off x="6795793" y="2679815"/>
            <a:ext cx="2215941" cy="662668"/>
          </a:xfrm>
          <a:prstGeom prst="rect">
            <a:avLst/>
          </a:prstGeom>
        </p:spPr>
        <p:txBody>
          <a:bodyPr/>
          <a:lstStyle/>
          <a:p>
            <a:pPr defTabSz="685800">
              <a:defRPr/>
            </a:pPr>
            <a:r>
              <a:rPr lang="en-US" sz="1400" b="1" dirty="0">
                <a:solidFill>
                  <a:srgbClr val="005B82"/>
                </a:solidFill>
                <a:latin typeface="Calibri"/>
              </a:rPr>
              <a:t>Off-targets can have    </a:t>
            </a:r>
          </a:p>
          <a:p>
            <a:pPr defTabSz="685800">
              <a:defRPr/>
            </a:pPr>
            <a:r>
              <a:rPr lang="en-US" sz="1400" b="1" dirty="0">
                <a:solidFill>
                  <a:srgbClr val="005B82"/>
                </a:solidFill>
                <a:latin typeface="Calibri"/>
              </a:rPr>
              <a:t>   mismatched motifs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7415C35-3919-43B2-9732-6B8EE8B22832}"/>
              </a:ext>
            </a:extLst>
          </p:cNvPr>
          <p:cNvSpPr/>
          <p:nvPr/>
        </p:nvSpPr>
        <p:spPr>
          <a:xfrm>
            <a:off x="261059" y="4081270"/>
            <a:ext cx="3736494" cy="518936"/>
          </a:xfrm>
          <a:prstGeom prst="rect">
            <a:avLst/>
          </a:prstGeom>
        </p:spPr>
        <p:txBody>
          <a:bodyPr/>
          <a:lstStyle/>
          <a:p>
            <a:pPr marL="285743" indent="-285743" defTabSz="685800">
              <a:buFont typeface="Wingdings" panose="05000000000000000000" pitchFamily="2" charset="2"/>
              <a:buChar char="è"/>
              <a:defRPr/>
            </a:pPr>
            <a:r>
              <a:rPr lang="en-US" sz="1400" dirty="0">
                <a:solidFill>
                  <a:srgbClr val="4D8DC7"/>
                </a:solidFill>
                <a:latin typeface="Calibri"/>
              </a:rPr>
              <a:t>Risdiplam has fewer off-targets </a:t>
            </a:r>
          </a:p>
          <a:p>
            <a:pPr defTabSz="685800">
              <a:defRPr/>
            </a:pPr>
            <a:r>
              <a:rPr lang="en-US" sz="1400" dirty="0">
                <a:solidFill>
                  <a:srgbClr val="4D8DC7"/>
                </a:solidFill>
                <a:latin typeface="Calibri"/>
              </a:rPr>
              <a:t>    than </a:t>
            </a:r>
            <a:r>
              <a:rPr lang="en-US" sz="1400" dirty="0" err="1">
                <a:solidFill>
                  <a:srgbClr val="4D8DC7"/>
                </a:solidFill>
                <a:latin typeface="Calibri"/>
              </a:rPr>
              <a:t>Branaplam</a:t>
            </a:r>
            <a:endParaRPr lang="en-US" sz="1400" dirty="0">
              <a:solidFill>
                <a:srgbClr val="4D8DC7"/>
              </a:solidFill>
              <a:latin typeface="Calibri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2D31048-75D3-4350-AD28-73018F6EDC75}"/>
              </a:ext>
            </a:extLst>
          </p:cNvPr>
          <p:cNvSpPr/>
          <p:nvPr/>
        </p:nvSpPr>
        <p:spPr>
          <a:xfrm rot="16200000">
            <a:off x="3424784" y="1666064"/>
            <a:ext cx="799069" cy="368448"/>
          </a:xfrm>
          <a:prstGeom prst="rect">
            <a:avLst/>
          </a:prstGeom>
        </p:spPr>
        <p:txBody>
          <a:bodyPr/>
          <a:lstStyle/>
          <a:p>
            <a:pPr defTabSz="685800">
              <a:lnSpc>
                <a:spcPct val="120000"/>
              </a:lnSpc>
              <a:spcBef>
                <a:spcPts val="300"/>
              </a:spcBef>
              <a:defRPr/>
            </a:pPr>
            <a:r>
              <a:rPr lang="en-US" sz="1100" dirty="0">
                <a:solidFill>
                  <a:prstClr val="black">
                    <a:lumMod val="60000"/>
                    <a:lumOff val="40000"/>
                  </a:prstClr>
                </a:solidFill>
                <a:latin typeface="Calibri"/>
              </a:rPr>
              <a:t>Cell lines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BCF5D46-2262-4263-92D9-6955C6311078}"/>
              </a:ext>
            </a:extLst>
          </p:cNvPr>
          <p:cNvSpPr/>
          <p:nvPr/>
        </p:nvSpPr>
        <p:spPr>
          <a:xfrm>
            <a:off x="1196964" y="3894119"/>
            <a:ext cx="2053806" cy="241896"/>
          </a:xfrm>
          <a:prstGeom prst="rect">
            <a:avLst/>
          </a:prstGeom>
        </p:spPr>
        <p:txBody>
          <a:bodyPr/>
          <a:lstStyle/>
          <a:p>
            <a:pPr algn="ctr" defTabSz="685800">
              <a:lnSpc>
                <a:spcPct val="120000"/>
              </a:lnSpc>
              <a:spcBef>
                <a:spcPts val="3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Calibri"/>
              </a:rPr>
              <a:t>Number of DSG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74E861C-357B-4634-978F-7B10E14CD798}"/>
              </a:ext>
            </a:extLst>
          </p:cNvPr>
          <p:cNvGrpSpPr/>
          <p:nvPr/>
        </p:nvGrpSpPr>
        <p:grpSpPr>
          <a:xfrm>
            <a:off x="2011547" y="1502591"/>
            <a:ext cx="1717715" cy="658531"/>
            <a:chOff x="3734459" y="1611064"/>
            <a:chExt cx="2168269" cy="658531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A335193-4ECE-48FD-9BC7-F8F8D2C6AAC3}"/>
                </a:ext>
              </a:extLst>
            </p:cNvPr>
            <p:cNvSpPr/>
            <p:nvPr/>
          </p:nvSpPr>
          <p:spPr>
            <a:xfrm>
              <a:off x="3971318" y="1611064"/>
              <a:ext cx="1931410" cy="350931"/>
            </a:xfrm>
            <a:prstGeom prst="rect">
              <a:avLst/>
            </a:prstGeom>
          </p:spPr>
          <p:txBody>
            <a:bodyPr/>
            <a:lstStyle/>
            <a:p>
              <a:pPr defTabSz="685800">
                <a:lnSpc>
                  <a:spcPct val="120000"/>
                </a:lnSpc>
                <a:defRPr/>
              </a:pPr>
              <a:r>
                <a:rPr lang="en-US" sz="1050" dirty="0">
                  <a:solidFill>
                    <a:srgbClr val="000000"/>
                  </a:solidFill>
                  <a:latin typeface="Calibri"/>
                </a:rPr>
                <a:t>Current expr only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EFDE5B0-9EA7-4716-B529-9E23D544D9D5}"/>
                </a:ext>
              </a:extLst>
            </p:cNvPr>
            <p:cNvSpPr/>
            <p:nvPr/>
          </p:nvSpPr>
          <p:spPr>
            <a:xfrm>
              <a:off x="3971318" y="1907409"/>
              <a:ext cx="1931410" cy="362186"/>
            </a:xfrm>
            <a:prstGeom prst="rect">
              <a:avLst/>
            </a:prstGeom>
          </p:spPr>
          <p:txBody>
            <a:bodyPr/>
            <a:lstStyle/>
            <a:p>
              <a:pPr defTabSz="685800">
                <a:lnSpc>
                  <a:spcPct val="120000"/>
                </a:lnSpc>
                <a:defRPr/>
              </a:pPr>
              <a:r>
                <a:rPr lang="en-US" sz="1050" dirty="0">
                  <a:solidFill>
                    <a:srgbClr val="000000"/>
                  </a:solidFill>
                  <a:latin typeface="Calibri"/>
                </a:rPr>
                <a:t>Publication</a:t>
              </a:r>
              <a:r>
                <a:rPr lang="en-US" sz="1050" baseline="30000" dirty="0">
                  <a:solidFill>
                    <a:srgbClr val="000000"/>
                  </a:solidFill>
                  <a:latin typeface="Calibri"/>
                </a:rPr>
                <a:t>[1]</a:t>
              </a:r>
              <a:r>
                <a:rPr lang="en-US" sz="1050" dirty="0">
                  <a:solidFill>
                    <a:srgbClr val="000000"/>
                  </a:solidFill>
                  <a:latin typeface="Calibri"/>
                </a:rPr>
                <a:t> only</a:t>
              </a:r>
              <a:endParaRPr lang="en-US" sz="1050" baseline="30000" dirty="0">
                <a:solidFill>
                  <a:srgbClr val="000000"/>
                </a:solidFill>
                <a:latin typeface="Calibri"/>
              </a:endParaRPr>
            </a:p>
            <a:p>
              <a:pPr defTabSz="685800">
                <a:lnSpc>
                  <a:spcPct val="120000"/>
                </a:lnSpc>
                <a:defRPr/>
              </a:pPr>
              <a:r>
                <a:rPr lang="en-US" sz="1050" dirty="0">
                  <a:solidFill>
                    <a:srgbClr val="000000"/>
                  </a:solidFill>
                  <a:latin typeface="Calibri"/>
                </a:rPr>
                <a:t>     |</a:t>
              </a:r>
              <a:r>
                <a:rPr lang="en-US" sz="1050" dirty="0" err="1">
                  <a:solidFill>
                    <a:srgbClr val="000000"/>
                  </a:solidFill>
                  <a:latin typeface="Calibri"/>
                </a:rPr>
                <a:t>dPSI</a:t>
              </a:r>
              <a:r>
                <a:rPr lang="en-US" sz="1050" dirty="0">
                  <a:solidFill>
                    <a:srgbClr val="000000"/>
                  </a:solidFill>
                  <a:latin typeface="Calibri"/>
                </a:rPr>
                <a:t>|&gt;0.3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C71A705-E6BF-4B3C-9E2B-37EC6BA2D481}"/>
                </a:ext>
              </a:extLst>
            </p:cNvPr>
            <p:cNvSpPr/>
            <p:nvPr/>
          </p:nvSpPr>
          <p:spPr>
            <a:xfrm>
              <a:off x="3971317" y="1752298"/>
              <a:ext cx="939814" cy="240812"/>
            </a:xfrm>
            <a:prstGeom prst="rect">
              <a:avLst/>
            </a:prstGeom>
          </p:spPr>
          <p:txBody>
            <a:bodyPr/>
            <a:lstStyle/>
            <a:p>
              <a:pPr defTabSz="685800">
                <a:lnSpc>
                  <a:spcPct val="120000"/>
                </a:lnSpc>
                <a:defRPr/>
              </a:pPr>
              <a:r>
                <a:rPr lang="en-US" sz="1050" dirty="0">
                  <a:solidFill>
                    <a:srgbClr val="000000"/>
                  </a:solidFill>
                  <a:latin typeface="Calibri"/>
                </a:rPr>
                <a:t>In both</a:t>
              </a:r>
              <a:endParaRPr lang="en-US" sz="1050" baseline="30000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989EA0F-124E-440E-BE33-FBA054F677FB}"/>
                </a:ext>
              </a:extLst>
            </p:cNvPr>
            <p:cNvSpPr/>
            <p:nvPr/>
          </p:nvSpPr>
          <p:spPr>
            <a:xfrm>
              <a:off x="3870196" y="1695542"/>
              <a:ext cx="118214" cy="108078"/>
            </a:xfrm>
            <a:prstGeom prst="rect">
              <a:avLst/>
            </a:prstGeom>
            <a:solidFill>
              <a:srgbClr val="AB82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27E44CF-CFBC-4B5D-89FB-3B906C63CCB8}"/>
                </a:ext>
              </a:extLst>
            </p:cNvPr>
            <p:cNvSpPr/>
            <p:nvPr/>
          </p:nvSpPr>
          <p:spPr>
            <a:xfrm>
              <a:off x="3870196" y="1840931"/>
              <a:ext cx="118214" cy="108078"/>
            </a:xfrm>
            <a:prstGeom prst="rect">
              <a:avLst/>
            </a:prstGeom>
            <a:solidFill>
              <a:srgbClr val="8000C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15F816C-BE22-4802-AA3B-78BB30470CB3}"/>
                </a:ext>
              </a:extLst>
            </p:cNvPr>
            <p:cNvSpPr/>
            <p:nvPr/>
          </p:nvSpPr>
          <p:spPr>
            <a:xfrm>
              <a:off x="3870196" y="1992542"/>
              <a:ext cx="118214" cy="108078"/>
            </a:xfrm>
            <a:prstGeom prst="rect">
              <a:avLst/>
            </a:prstGeom>
            <a:solidFill>
              <a:srgbClr val="CCB3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52850E8-1FB0-4A62-80DB-763589271122}"/>
                </a:ext>
              </a:extLst>
            </p:cNvPr>
            <p:cNvSpPr/>
            <p:nvPr/>
          </p:nvSpPr>
          <p:spPr>
            <a:xfrm>
              <a:off x="3734459" y="1695542"/>
              <a:ext cx="118214" cy="108078"/>
            </a:xfrm>
            <a:prstGeom prst="rect">
              <a:avLst/>
            </a:prstGeom>
            <a:solidFill>
              <a:srgbClr val="00CD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652CE51-983C-44D8-94D0-EEE62B437C57}"/>
                </a:ext>
              </a:extLst>
            </p:cNvPr>
            <p:cNvSpPr/>
            <p:nvPr/>
          </p:nvSpPr>
          <p:spPr>
            <a:xfrm>
              <a:off x="3734459" y="1840931"/>
              <a:ext cx="118214" cy="108078"/>
            </a:xfrm>
            <a:prstGeom prst="rect">
              <a:avLst/>
            </a:prstGeom>
            <a:solidFill>
              <a:srgbClr val="007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8A1898A-2F80-41BB-9F50-C75F4A4C86BF}"/>
                </a:ext>
              </a:extLst>
            </p:cNvPr>
            <p:cNvSpPr/>
            <p:nvPr/>
          </p:nvSpPr>
          <p:spPr>
            <a:xfrm>
              <a:off x="3734459" y="1992542"/>
              <a:ext cx="118214" cy="108078"/>
            </a:xfrm>
            <a:prstGeom prst="rect">
              <a:avLst/>
            </a:prstGeom>
            <a:solidFill>
              <a:srgbClr val="82FF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97392C7-9001-4662-8BB0-C6088D330B02}"/>
              </a:ext>
            </a:extLst>
          </p:cNvPr>
          <p:cNvGrpSpPr/>
          <p:nvPr/>
        </p:nvGrpSpPr>
        <p:grpSpPr>
          <a:xfrm>
            <a:off x="4843341" y="1521417"/>
            <a:ext cx="1916245" cy="674401"/>
            <a:chOff x="3924959" y="1621160"/>
            <a:chExt cx="1992242" cy="639477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D3D62BA-F76E-4DFC-9860-0F9CD726B478}"/>
                </a:ext>
              </a:extLst>
            </p:cNvPr>
            <p:cNvSpPr/>
            <p:nvPr/>
          </p:nvSpPr>
          <p:spPr>
            <a:xfrm>
              <a:off x="3985792" y="1621160"/>
              <a:ext cx="1931409" cy="350931"/>
            </a:xfrm>
            <a:prstGeom prst="rect">
              <a:avLst/>
            </a:prstGeom>
          </p:spPr>
          <p:txBody>
            <a:bodyPr/>
            <a:lstStyle/>
            <a:p>
              <a:pPr defTabSz="685800">
                <a:lnSpc>
                  <a:spcPct val="120000"/>
                </a:lnSpc>
                <a:defRPr/>
              </a:pPr>
              <a:r>
                <a:rPr lang="en-US" sz="1050" dirty="0">
                  <a:solidFill>
                    <a:srgbClr val="000000"/>
                  </a:solidFill>
                  <a:latin typeface="Calibri"/>
                </a:rPr>
                <a:t>Unique to cell line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53745A1-CC1E-4600-BD22-7F9697E71718}"/>
                </a:ext>
              </a:extLst>
            </p:cNvPr>
            <p:cNvSpPr/>
            <p:nvPr/>
          </p:nvSpPr>
          <p:spPr>
            <a:xfrm>
              <a:off x="3985792" y="1898451"/>
              <a:ext cx="1931409" cy="362186"/>
            </a:xfrm>
            <a:prstGeom prst="rect">
              <a:avLst/>
            </a:prstGeom>
          </p:spPr>
          <p:txBody>
            <a:bodyPr/>
            <a:lstStyle/>
            <a:p>
              <a:pPr defTabSz="685800">
                <a:lnSpc>
                  <a:spcPct val="120000"/>
                </a:lnSpc>
                <a:defRPr/>
              </a:pPr>
              <a:r>
                <a:rPr lang="en-US" sz="1050" dirty="0">
                  <a:solidFill>
                    <a:srgbClr val="000000"/>
                  </a:solidFill>
                  <a:latin typeface="Calibri"/>
                </a:rPr>
                <a:t>In all 3</a:t>
              </a:r>
              <a:endParaRPr lang="en-US" sz="1050" baseline="30000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C7F6D49-4EAA-4BA4-8FBE-D8F62FDF677A}"/>
                </a:ext>
              </a:extLst>
            </p:cNvPr>
            <p:cNvSpPr/>
            <p:nvPr/>
          </p:nvSpPr>
          <p:spPr>
            <a:xfrm>
              <a:off x="3985791" y="1760463"/>
              <a:ext cx="1308011" cy="297936"/>
            </a:xfrm>
            <a:prstGeom prst="rect">
              <a:avLst/>
            </a:prstGeom>
          </p:spPr>
          <p:txBody>
            <a:bodyPr/>
            <a:lstStyle/>
            <a:p>
              <a:pPr defTabSz="685800">
                <a:lnSpc>
                  <a:spcPct val="120000"/>
                </a:lnSpc>
                <a:defRPr/>
              </a:pPr>
              <a:r>
                <a:rPr lang="en-US" sz="1050" dirty="0">
                  <a:solidFill>
                    <a:srgbClr val="000000"/>
                  </a:solidFill>
                  <a:latin typeface="Calibri"/>
                </a:rPr>
                <a:t>In 2 cell lines</a:t>
              </a:r>
              <a:endParaRPr lang="en-US" sz="1050" baseline="30000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4616E58-B3F6-4AB9-857C-6BDA9C10B925}"/>
                </a:ext>
              </a:extLst>
            </p:cNvPr>
            <p:cNvSpPr/>
            <p:nvPr/>
          </p:nvSpPr>
          <p:spPr>
            <a:xfrm>
              <a:off x="3924959" y="1695542"/>
              <a:ext cx="118214" cy="108077"/>
            </a:xfrm>
            <a:prstGeom prst="rect">
              <a:avLst/>
            </a:prstGeom>
            <a:solidFill>
              <a:srgbClr val="00CD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5D0318B-7033-4670-8B31-D1162A416B54}"/>
                </a:ext>
              </a:extLst>
            </p:cNvPr>
            <p:cNvSpPr/>
            <p:nvPr/>
          </p:nvSpPr>
          <p:spPr>
            <a:xfrm>
              <a:off x="3924959" y="1839260"/>
              <a:ext cx="118214" cy="10807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10CD4C1-D4D0-4E1A-9EE3-71D38633720E}"/>
                </a:ext>
              </a:extLst>
            </p:cNvPr>
            <p:cNvSpPr/>
            <p:nvPr/>
          </p:nvSpPr>
          <p:spPr>
            <a:xfrm>
              <a:off x="3924959" y="1975902"/>
              <a:ext cx="118214" cy="108077"/>
            </a:xfrm>
            <a:prstGeom prst="rect">
              <a:avLst/>
            </a:prstGeom>
            <a:solidFill>
              <a:srgbClr val="00B3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E1B093F2-113D-4EC5-AC86-D4447D7926A7}"/>
              </a:ext>
            </a:extLst>
          </p:cNvPr>
          <p:cNvSpPr/>
          <p:nvPr/>
        </p:nvSpPr>
        <p:spPr>
          <a:xfrm>
            <a:off x="3698974" y="4077221"/>
            <a:ext cx="3061309" cy="761146"/>
          </a:xfrm>
          <a:prstGeom prst="rect">
            <a:avLst/>
          </a:prstGeom>
        </p:spPr>
        <p:txBody>
          <a:bodyPr/>
          <a:lstStyle/>
          <a:p>
            <a:pPr marL="285743" indent="-285743" defTabSz="685800">
              <a:buFont typeface="Wingdings" panose="05000000000000000000" pitchFamily="2" charset="2"/>
              <a:buChar char="è"/>
              <a:defRPr/>
            </a:pPr>
            <a:r>
              <a:rPr lang="en-US" sz="1400" dirty="0">
                <a:solidFill>
                  <a:srgbClr val="4D8DC7"/>
                </a:solidFill>
                <a:latin typeface="Calibri"/>
              </a:rPr>
              <a:t>Number of off-targets is </a:t>
            </a:r>
          </a:p>
          <a:p>
            <a:pPr defTabSz="685800">
              <a:defRPr/>
            </a:pPr>
            <a:r>
              <a:rPr lang="en-US" sz="1400" dirty="0">
                <a:solidFill>
                  <a:srgbClr val="4D8DC7"/>
                </a:solidFill>
                <a:latin typeface="Calibri"/>
              </a:rPr>
              <a:t>      similar to fibroblast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436573C1-CFD2-419E-B2A1-845427CE49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4977" y="1365657"/>
            <a:ext cx="1818628" cy="76523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55D9415D-6E77-4F36-A0CC-2DC8485CE081}"/>
              </a:ext>
            </a:extLst>
          </p:cNvPr>
          <p:cNvSpPr/>
          <p:nvPr/>
        </p:nvSpPr>
        <p:spPr>
          <a:xfrm rot="16200000">
            <a:off x="391594" y="1664240"/>
            <a:ext cx="972998" cy="644747"/>
          </a:xfrm>
          <a:prstGeom prst="rect">
            <a:avLst/>
          </a:prstGeom>
        </p:spPr>
        <p:txBody>
          <a:bodyPr/>
          <a:lstStyle/>
          <a:p>
            <a:pPr algn="ctr" defTabSz="685800">
              <a:defRPr/>
            </a:pPr>
            <a:r>
              <a:rPr lang="en-US" sz="1100" dirty="0">
                <a:solidFill>
                  <a:srgbClr val="EAB75C"/>
                </a:solidFill>
                <a:latin typeface="Calibri"/>
                <a:sym typeface="Wingdings" panose="05000000000000000000" pitchFamily="2" charset="2"/>
              </a:rPr>
              <a:t>BIO</a:t>
            </a:r>
          </a:p>
          <a:p>
            <a:pPr algn="ctr" defTabSz="685800">
              <a:defRPr/>
            </a:pPr>
            <a:r>
              <a:rPr lang="en-US" sz="1100" dirty="0">
                <a:solidFill>
                  <a:srgbClr val="EAB75C"/>
                </a:solidFill>
                <a:latin typeface="Calibri"/>
                <a:sym typeface="Wingdings" panose="05000000000000000000" pitchFamily="2" charset="2"/>
              </a:rPr>
              <a:t>1790727</a:t>
            </a:r>
            <a:endParaRPr lang="en-US" sz="1100" dirty="0">
              <a:solidFill>
                <a:srgbClr val="EAB75C"/>
              </a:solidFill>
              <a:latin typeface="Calibri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98B0F0C-DFCF-46EC-BDFF-983E5B22D4C9}"/>
              </a:ext>
            </a:extLst>
          </p:cNvPr>
          <p:cNvSpPr/>
          <p:nvPr/>
        </p:nvSpPr>
        <p:spPr>
          <a:xfrm rot="16200000">
            <a:off x="300144" y="3138735"/>
            <a:ext cx="1070518" cy="302486"/>
          </a:xfrm>
          <a:prstGeom prst="rect">
            <a:avLst/>
          </a:prstGeom>
        </p:spPr>
        <p:txBody>
          <a:bodyPr/>
          <a:lstStyle/>
          <a:p>
            <a:pPr algn="ctr" defTabSz="685800">
              <a:lnSpc>
                <a:spcPct val="120000"/>
              </a:lnSpc>
              <a:spcBef>
                <a:spcPts val="300"/>
              </a:spcBef>
              <a:defRPr/>
            </a:pPr>
            <a:r>
              <a:rPr lang="en-US" sz="1100" dirty="0" err="1">
                <a:solidFill>
                  <a:srgbClr val="8000CC"/>
                </a:solidFill>
                <a:latin typeface="Calibri"/>
                <a:sym typeface="Wingdings" panose="05000000000000000000" pitchFamily="2" charset="2"/>
              </a:rPr>
              <a:t>Branaplam</a:t>
            </a:r>
            <a:endParaRPr lang="en-US" sz="1100" dirty="0">
              <a:solidFill>
                <a:srgbClr val="8000CC"/>
              </a:solidFill>
              <a:latin typeface="Calibri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CE770EC-964E-4CCB-B85A-54A143CA94BA}"/>
              </a:ext>
            </a:extLst>
          </p:cNvPr>
          <p:cNvSpPr/>
          <p:nvPr/>
        </p:nvSpPr>
        <p:spPr>
          <a:xfrm rot="16200000">
            <a:off x="375261" y="2435298"/>
            <a:ext cx="972996" cy="302489"/>
          </a:xfrm>
          <a:prstGeom prst="rect">
            <a:avLst/>
          </a:prstGeom>
        </p:spPr>
        <p:txBody>
          <a:bodyPr/>
          <a:lstStyle/>
          <a:p>
            <a:pPr algn="ctr" defTabSz="685800">
              <a:lnSpc>
                <a:spcPct val="120000"/>
              </a:lnSpc>
              <a:spcBef>
                <a:spcPts val="300"/>
              </a:spcBef>
              <a:defRPr/>
            </a:pPr>
            <a:r>
              <a:rPr lang="en-US" sz="1100" dirty="0">
                <a:solidFill>
                  <a:srgbClr val="00CD66"/>
                </a:solidFill>
                <a:latin typeface="Calibri"/>
                <a:sym typeface="Wingdings" panose="05000000000000000000" pitchFamily="2" charset="2"/>
              </a:rPr>
              <a:t>Risdiplam</a:t>
            </a:r>
            <a:endParaRPr lang="en-US" sz="1100" dirty="0">
              <a:solidFill>
                <a:srgbClr val="00CD66"/>
              </a:solidFill>
              <a:latin typeface="Calibri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F0B9043-0165-4FDE-9549-2A8C604F707A}"/>
              </a:ext>
            </a:extLst>
          </p:cNvPr>
          <p:cNvSpPr/>
          <p:nvPr/>
        </p:nvSpPr>
        <p:spPr>
          <a:xfrm>
            <a:off x="3841429" y="1518598"/>
            <a:ext cx="306588" cy="368448"/>
          </a:xfrm>
          <a:prstGeom prst="rect">
            <a:avLst/>
          </a:prstGeom>
        </p:spPr>
        <p:txBody>
          <a:bodyPr/>
          <a:lstStyle/>
          <a:p>
            <a:pPr algn="r" defTabSz="685800">
              <a:lnSpc>
                <a:spcPct val="120000"/>
              </a:lnSpc>
              <a:spcBef>
                <a:spcPts val="300"/>
              </a:spcBef>
              <a:defRPr/>
            </a:pPr>
            <a:r>
              <a:rPr lang="en-US" sz="1100" dirty="0">
                <a:solidFill>
                  <a:prstClr val="black">
                    <a:lumMod val="60000"/>
                    <a:lumOff val="40000"/>
                  </a:prstClr>
                </a:solidFill>
                <a:latin typeface="Calibri"/>
              </a:rPr>
              <a:t>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1CCD679-7980-45F9-B68A-AE942FB18AAC}"/>
              </a:ext>
            </a:extLst>
          </p:cNvPr>
          <p:cNvSpPr/>
          <p:nvPr/>
        </p:nvSpPr>
        <p:spPr>
          <a:xfrm>
            <a:off x="3841429" y="1663364"/>
            <a:ext cx="306588" cy="368448"/>
          </a:xfrm>
          <a:prstGeom prst="rect">
            <a:avLst/>
          </a:prstGeom>
        </p:spPr>
        <p:txBody>
          <a:bodyPr/>
          <a:lstStyle/>
          <a:p>
            <a:pPr algn="r" defTabSz="685800">
              <a:lnSpc>
                <a:spcPct val="120000"/>
              </a:lnSpc>
              <a:spcBef>
                <a:spcPts val="300"/>
              </a:spcBef>
              <a:defRPr/>
            </a:pPr>
            <a:r>
              <a:rPr lang="en-US" sz="1100" dirty="0">
                <a:solidFill>
                  <a:prstClr val="black">
                    <a:lumMod val="60000"/>
                    <a:lumOff val="40000"/>
                  </a:prstClr>
                </a:solidFill>
                <a:latin typeface="Calibri"/>
              </a:rPr>
              <a:t>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339E893-56BF-43FE-B0FF-14A6F5EEBF57}"/>
              </a:ext>
            </a:extLst>
          </p:cNvPr>
          <p:cNvSpPr/>
          <p:nvPr/>
        </p:nvSpPr>
        <p:spPr>
          <a:xfrm>
            <a:off x="3841429" y="1825304"/>
            <a:ext cx="306588" cy="368448"/>
          </a:xfrm>
          <a:prstGeom prst="rect">
            <a:avLst/>
          </a:prstGeom>
        </p:spPr>
        <p:txBody>
          <a:bodyPr/>
          <a:lstStyle/>
          <a:p>
            <a:pPr algn="r" defTabSz="685800">
              <a:lnSpc>
                <a:spcPct val="120000"/>
              </a:lnSpc>
              <a:spcBef>
                <a:spcPts val="300"/>
              </a:spcBef>
              <a:defRPr/>
            </a:pPr>
            <a:r>
              <a:rPr lang="en-US" sz="1100" dirty="0">
                <a:solidFill>
                  <a:prstClr val="black">
                    <a:lumMod val="60000"/>
                    <a:lumOff val="40000"/>
                  </a:prstClr>
                </a:solidFill>
                <a:latin typeface="Calibri"/>
              </a:rPr>
              <a:t>3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1EFA4A6-E121-4D67-B83C-893E4FFB5F19}"/>
              </a:ext>
            </a:extLst>
          </p:cNvPr>
          <p:cNvSpPr/>
          <p:nvPr/>
        </p:nvSpPr>
        <p:spPr>
          <a:xfrm rot="5400000">
            <a:off x="3978659" y="2073035"/>
            <a:ext cx="306588" cy="274461"/>
          </a:xfrm>
          <a:prstGeom prst="rect">
            <a:avLst/>
          </a:prstGeom>
        </p:spPr>
        <p:txBody>
          <a:bodyPr/>
          <a:lstStyle/>
          <a:p>
            <a:pPr algn="r" defTabSz="685800">
              <a:lnSpc>
                <a:spcPct val="120000"/>
              </a:lnSpc>
              <a:spcBef>
                <a:spcPts val="300"/>
              </a:spcBef>
              <a:defRPr/>
            </a:pPr>
            <a:r>
              <a:rPr lang="en-US" sz="1600" dirty="0">
                <a:solidFill>
                  <a:prstClr val="black">
                    <a:lumMod val="60000"/>
                    <a:lumOff val="40000"/>
                  </a:prstClr>
                </a:solidFill>
                <a:latin typeface="Calibri"/>
              </a:rPr>
              <a:t>…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BBF7BFD-F1E1-4652-85CF-DED88786D17D}"/>
              </a:ext>
            </a:extLst>
          </p:cNvPr>
          <p:cNvSpPr/>
          <p:nvPr/>
        </p:nvSpPr>
        <p:spPr>
          <a:xfrm>
            <a:off x="4215520" y="3788846"/>
            <a:ext cx="2053806" cy="368448"/>
          </a:xfrm>
          <a:prstGeom prst="rect">
            <a:avLst/>
          </a:prstGeom>
        </p:spPr>
        <p:txBody>
          <a:bodyPr/>
          <a:lstStyle/>
          <a:p>
            <a:pPr algn="ctr" defTabSz="685800">
              <a:lnSpc>
                <a:spcPct val="120000"/>
              </a:lnSpc>
              <a:spcBef>
                <a:spcPts val="3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Calibri"/>
              </a:rPr>
              <a:t>Number of DSG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214E85A-206C-4C99-8426-93DFDCE4059F}"/>
              </a:ext>
            </a:extLst>
          </p:cNvPr>
          <p:cNvGrpSpPr/>
          <p:nvPr/>
        </p:nvGrpSpPr>
        <p:grpSpPr>
          <a:xfrm>
            <a:off x="6717528" y="2016852"/>
            <a:ext cx="1908739" cy="648979"/>
            <a:chOff x="3924959" y="1613941"/>
            <a:chExt cx="1984438" cy="615379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6B31833-14EC-4BE8-923F-596674AFF315}"/>
                </a:ext>
              </a:extLst>
            </p:cNvPr>
            <p:cNvSpPr/>
            <p:nvPr/>
          </p:nvSpPr>
          <p:spPr>
            <a:xfrm>
              <a:off x="3977988" y="1613941"/>
              <a:ext cx="1931409" cy="350931"/>
            </a:xfrm>
            <a:prstGeom prst="rect">
              <a:avLst/>
            </a:prstGeom>
          </p:spPr>
          <p:txBody>
            <a:bodyPr/>
            <a:lstStyle/>
            <a:p>
              <a:pPr defTabSz="685800">
                <a:lnSpc>
                  <a:spcPct val="120000"/>
                </a:lnSpc>
                <a:defRPr/>
              </a:pPr>
              <a:r>
                <a:rPr lang="en-US" sz="1050" dirty="0">
                  <a:solidFill>
                    <a:srgbClr val="000000"/>
                  </a:solidFill>
                  <a:latin typeface="Calibri"/>
                </a:rPr>
                <a:t>Fibroblast only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274D002-D1FA-443D-AA2D-FC5B81884812}"/>
                </a:ext>
              </a:extLst>
            </p:cNvPr>
            <p:cNvSpPr/>
            <p:nvPr/>
          </p:nvSpPr>
          <p:spPr>
            <a:xfrm>
              <a:off x="3977988" y="1867134"/>
              <a:ext cx="1931409" cy="362186"/>
            </a:xfrm>
            <a:prstGeom prst="rect">
              <a:avLst/>
            </a:prstGeom>
          </p:spPr>
          <p:txBody>
            <a:bodyPr/>
            <a:lstStyle/>
            <a:p>
              <a:pPr defTabSz="685800">
                <a:lnSpc>
                  <a:spcPct val="120000"/>
                </a:lnSpc>
                <a:defRPr/>
              </a:pPr>
              <a:r>
                <a:rPr lang="en-US" sz="1050" dirty="0">
                  <a:solidFill>
                    <a:srgbClr val="000000"/>
                  </a:solidFill>
                  <a:latin typeface="Calibri"/>
                </a:rPr>
                <a:t>iPSC-MN only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63EA901-0DC6-4897-9DCC-DFC3351D9751}"/>
                </a:ext>
              </a:extLst>
            </p:cNvPr>
            <p:cNvSpPr/>
            <p:nvPr/>
          </p:nvSpPr>
          <p:spPr>
            <a:xfrm>
              <a:off x="3977987" y="1736679"/>
              <a:ext cx="1308011" cy="297936"/>
            </a:xfrm>
            <a:prstGeom prst="rect">
              <a:avLst/>
            </a:prstGeom>
          </p:spPr>
          <p:txBody>
            <a:bodyPr/>
            <a:lstStyle/>
            <a:p>
              <a:pPr defTabSz="685800">
                <a:lnSpc>
                  <a:spcPct val="120000"/>
                </a:lnSpc>
                <a:defRPr/>
              </a:pPr>
              <a:r>
                <a:rPr lang="en-US" sz="1050" dirty="0">
                  <a:solidFill>
                    <a:srgbClr val="000000"/>
                  </a:solidFill>
                  <a:latin typeface="Calibri"/>
                </a:rPr>
                <a:t>Shared</a:t>
              </a:r>
              <a:endParaRPr lang="en-US" sz="1050" baseline="30000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E727DAC-6C11-41F3-833B-F37DDAD8B72A}"/>
                </a:ext>
              </a:extLst>
            </p:cNvPr>
            <p:cNvSpPr/>
            <p:nvPr/>
          </p:nvSpPr>
          <p:spPr>
            <a:xfrm>
              <a:off x="3924959" y="1695542"/>
              <a:ext cx="118214" cy="108077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706DDC4-ED93-46F3-885A-FC482C521E54}"/>
                </a:ext>
              </a:extLst>
            </p:cNvPr>
            <p:cNvSpPr/>
            <p:nvPr/>
          </p:nvSpPr>
          <p:spPr>
            <a:xfrm>
              <a:off x="3924959" y="1822696"/>
              <a:ext cx="118214" cy="108077"/>
            </a:xfrm>
            <a:prstGeom prst="rect">
              <a:avLst/>
            </a:prstGeom>
            <a:solidFill>
              <a:srgbClr val="00CD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43D3645-484F-4BCF-9111-0656C97449EF}"/>
                </a:ext>
              </a:extLst>
            </p:cNvPr>
            <p:cNvSpPr/>
            <p:nvPr/>
          </p:nvSpPr>
          <p:spPr>
            <a:xfrm>
              <a:off x="3924959" y="1951833"/>
              <a:ext cx="118214" cy="108077"/>
            </a:xfrm>
            <a:prstGeom prst="rect">
              <a:avLst/>
            </a:prstGeom>
            <a:solidFill>
              <a:srgbClr val="00B3C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29EC7F3C-5033-4362-AAB5-181F44A2DD1F}"/>
              </a:ext>
            </a:extLst>
          </p:cNvPr>
          <p:cNvSpPr/>
          <p:nvPr/>
        </p:nvSpPr>
        <p:spPr>
          <a:xfrm>
            <a:off x="7914673" y="2039445"/>
            <a:ext cx="1193684" cy="266702"/>
          </a:xfrm>
          <a:prstGeom prst="rect">
            <a:avLst/>
          </a:prstGeom>
        </p:spPr>
        <p:txBody>
          <a:bodyPr/>
          <a:lstStyle/>
          <a:p>
            <a:pPr algn="ctr" defTabSz="685800">
              <a:lnSpc>
                <a:spcPct val="120000"/>
              </a:lnSpc>
              <a:spcBef>
                <a:spcPts val="3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Calibri"/>
              </a:rPr>
              <a:t>Number of DSG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12ABE865-5B84-4BB0-A5F7-2A4F47E6F2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4253" y="3347378"/>
            <a:ext cx="1091565" cy="385763"/>
          </a:xfrm>
          <a:prstGeom prst="rect">
            <a:avLst/>
          </a:prstGeom>
          <a:ln w="25400">
            <a:noFill/>
          </a:ln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E68AF5EB-8B76-4500-B878-51568517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2821" y="3808342"/>
            <a:ext cx="1122998" cy="368618"/>
          </a:xfrm>
          <a:prstGeom prst="rect">
            <a:avLst/>
          </a:prstGeom>
          <a:ln w="25400">
            <a:noFill/>
          </a:ln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4A967CA0-07E5-4A4C-8B29-D1EDA5EA9E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2828" y="4311166"/>
            <a:ext cx="1097280" cy="374333"/>
          </a:xfrm>
          <a:prstGeom prst="rect">
            <a:avLst/>
          </a:prstGeom>
          <a:ln w="25400">
            <a:noFill/>
          </a:ln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7D90EDF0-1460-4A15-9B5A-B9A909C7E03B}"/>
              </a:ext>
            </a:extLst>
          </p:cNvPr>
          <p:cNvSpPr/>
          <p:nvPr/>
        </p:nvSpPr>
        <p:spPr>
          <a:xfrm>
            <a:off x="7210049" y="3129213"/>
            <a:ext cx="1593681" cy="290785"/>
          </a:xfrm>
          <a:prstGeom prst="rect">
            <a:avLst/>
          </a:prstGeom>
        </p:spPr>
        <p:txBody>
          <a:bodyPr/>
          <a:lstStyle/>
          <a:p>
            <a:pPr defTabSz="685800">
              <a:defRPr/>
            </a:pPr>
            <a:r>
              <a:rPr lang="en-US" sz="1200" dirty="0">
                <a:solidFill>
                  <a:srgbClr val="000000"/>
                </a:solidFill>
                <a:latin typeface="Calibri"/>
              </a:rPr>
              <a:t>Most enriched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6B86685-99C6-4857-B247-602D42933CE5}"/>
              </a:ext>
            </a:extLst>
          </p:cNvPr>
          <p:cNvSpPr/>
          <p:nvPr/>
        </p:nvSpPr>
        <p:spPr>
          <a:xfrm>
            <a:off x="7280889" y="3652810"/>
            <a:ext cx="1245748" cy="290785"/>
          </a:xfrm>
          <a:prstGeom prst="rect">
            <a:avLst/>
          </a:prstGeom>
        </p:spPr>
        <p:txBody>
          <a:bodyPr/>
          <a:lstStyle/>
          <a:p>
            <a:pPr defTabSz="685800">
              <a:defRPr/>
            </a:pPr>
            <a:r>
              <a:rPr lang="en-US" sz="1200" dirty="0">
                <a:solidFill>
                  <a:srgbClr val="000000"/>
                </a:solidFill>
                <a:latin typeface="Calibri"/>
              </a:rPr>
              <a:t>3-mismatch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339D687-5118-4193-ABE9-3431065507C4}"/>
              </a:ext>
            </a:extLst>
          </p:cNvPr>
          <p:cNvSpPr/>
          <p:nvPr/>
        </p:nvSpPr>
        <p:spPr>
          <a:xfrm>
            <a:off x="7250349" y="4110800"/>
            <a:ext cx="1245748" cy="290785"/>
          </a:xfrm>
          <a:prstGeom prst="rect">
            <a:avLst/>
          </a:prstGeom>
        </p:spPr>
        <p:txBody>
          <a:bodyPr/>
          <a:lstStyle/>
          <a:p>
            <a:pPr defTabSz="685800">
              <a:defRPr/>
            </a:pPr>
            <a:r>
              <a:rPr lang="en-US" sz="1200" dirty="0">
                <a:solidFill>
                  <a:srgbClr val="000000"/>
                </a:solidFill>
                <a:latin typeface="Calibri"/>
              </a:rPr>
              <a:t>5-mismatch</a:t>
            </a: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2B771100-7EDC-4FA7-809A-3E71E94EF2AA}"/>
              </a:ext>
            </a:extLst>
          </p:cNvPr>
          <p:cNvSpPr/>
          <p:nvPr/>
        </p:nvSpPr>
        <p:spPr>
          <a:xfrm>
            <a:off x="3563913" y="822962"/>
            <a:ext cx="2919623" cy="3819693"/>
          </a:xfrm>
          <a:prstGeom prst="roundRect">
            <a:avLst/>
          </a:prstGeom>
          <a:noFill/>
          <a:ln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1AC2B2D8-5E18-4C6E-8FD6-97576C22591F}"/>
              </a:ext>
            </a:extLst>
          </p:cNvPr>
          <p:cNvSpPr/>
          <p:nvPr/>
        </p:nvSpPr>
        <p:spPr>
          <a:xfrm>
            <a:off x="6554770" y="833151"/>
            <a:ext cx="2456965" cy="1813692"/>
          </a:xfrm>
          <a:prstGeom prst="roundRect">
            <a:avLst/>
          </a:prstGeom>
          <a:noFill/>
          <a:ln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18B1896F-F2E7-447C-8902-E431DCDF20F2}"/>
              </a:ext>
            </a:extLst>
          </p:cNvPr>
          <p:cNvSpPr/>
          <p:nvPr/>
        </p:nvSpPr>
        <p:spPr>
          <a:xfrm>
            <a:off x="6552553" y="2684352"/>
            <a:ext cx="2456964" cy="1991622"/>
          </a:xfrm>
          <a:prstGeom prst="roundRect">
            <a:avLst/>
          </a:prstGeom>
          <a:noFill/>
          <a:ln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E6E6703-9927-4F4E-B309-E04315F9E00E}"/>
              </a:ext>
            </a:extLst>
          </p:cNvPr>
          <p:cNvSpPr/>
          <p:nvPr/>
        </p:nvSpPr>
        <p:spPr>
          <a:xfrm>
            <a:off x="5542756" y="4317396"/>
            <a:ext cx="979358" cy="368448"/>
          </a:xfrm>
          <a:prstGeom prst="rect">
            <a:avLst/>
          </a:prstGeom>
        </p:spPr>
        <p:txBody>
          <a:bodyPr/>
          <a:lstStyle/>
          <a:p>
            <a:pPr algn="ctr" defTabSz="685800">
              <a:lnSpc>
                <a:spcPct val="120000"/>
              </a:lnSpc>
              <a:spcBef>
                <a:spcPts val="3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Calibri"/>
              </a:rPr>
              <a:t>(*EC50)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50806CF-B95B-4D47-A824-D2E988E6BAF4}"/>
              </a:ext>
            </a:extLst>
          </p:cNvPr>
          <p:cNvSpPr/>
          <p:nvPr/>
        </p:nvSpPr>
        <p:spPr>
          <a:xfrm>
            <a:off x="1672535" y="4323948"/>
            <a:ext cx="2325018" cy="368448"/>
          </a:xfrm>
          <a:prstGeom prst="rect">
            <a:avLst/>
          </a:prstGeom>
        </p:spPr>
        <p:txBody>
          <a:bodyPr/>
          <a:lstStyle/>
          <a:p>
            <a:pPr algn="ctr" defTabSz="685800">
              <a:lnSpc>
                <a:spcPct val="120000"/>
              </a:lnSpc>
              <a:spcBef>
                <a:spcPts val="3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Calibri"/>
              </a:rPr>
              <a:t>[1] </a:t>
            </a:r>
            <a:r>
              <a:rPr lang="en-US" sz="1100" dirty="0" err="1">
                <a:solidFill>
                  <a:srgbClr val="000000"/>
                </a:solidFill>
                <a:latin typeface="Calibri"/>
              </a:rPr>
              <a:t>Sivaramakhrisian</a:t>
            </a:r>
            <a:r>
              <a:rPr lang="en-US" sz="1100" dirty="0">
                <a:solidFill>
                  <a:srgbClr val="000000"/>
                </a:solidFill>
                <a:latin typeface="Calibri"/>
              </a:rPr>
              <a:t>, 2017 </a:t>
            </a:r>
          </a:p>
        </p:txBody>
      </p:sp>
    </p:spTree>
    <p:extLst>
      <p:ext uri="{BB962C8B-B14F-4D97-AF65-F5344CB8AC3E}">
        <p14:creationId xmlns:p14="http://schemas.microsoft.com/office/powerpoint/2010/main" val="4051611048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43BC-EF71-C24F-9051-28E4079D1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3A6F5-93D3-1049-BE34-E7B13E56D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EFB4CE-3BD6-784E-99E1-0F9FF7606B92}"/>
              </a:ext>
            </a:extLst>
          </p:cNvPr>
          <p:cNvSpPr/>
          <p:nvPr/>
        </p:nvSpPr>
        <p:spPr>
          <a:xfrm>
            <a:off x="296419" y="1045031"/>
            <a:ext cx="2783280" cy="286232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1200" b="1" dirty="0">
                <a:solidFill>
                  <a:srgbClr val="005B82"/>
                </a:solidFill>
              </a:rPr>
              <a:t>GTB</a:t>
            </a:r>
          </a:p>
          <a:p>
            <a:r>
              <a:rPr lang="en-US" sz="1200" dirty="0">
                <a:solidFill>
                  <a:srgbClr val="005B82"/>
                </a:solidFill>
              </a:rPr>
              <a:t>	Christina Gallo</a:t>
            </a:r>
          </a:p>
          <a:p>
            <a:r>
              <a:rPr lang="en-US" sz="1200" dirty="0">
                <a:solidFill>
                  <a:srgbClr val="005B82"/>
                </a:solidFill>
              </a:rPr>
              <a:t>	Joon Lee</a:t>
            </a:r>
          </a:p>
          <a:p>
            <a:pPr lvl="1"/>
            <a:r>
              <a:rPr lang="en-US" sz="1200" dirty="0">
                <a:solidFill>
                  <a:srgbClr val="005B82"/>
                </a:solidFill>
              </a:rPr>
              <a:t>Jessica Hurt</a:t>
            </a:r>
          </a:p>
          <a:p>
            <a:pPr lvl="1"/>
            <a:endParaRPr lang="en-US" sz="1200" dirty="0">
              <a:solidFill>
                <a:srgbClr val="005B82"/>
              </a:solidFill>
            </a:endParaRPr>
          </a:p>
          <a:p>
            <a:r>
              <a:rPr lang="en-US" sz="1200" b="1" dirty="0">
                <a:solidFill>
                  <a:srgbClr val="005B82"/>
                </a:solidFill>
                <a:sym typeface="Wingdings" panose="05000000000000000000" pitchFamily="2" charset="2"/>
              </a:rPr>
              <a:t>TCS</a:t>
            </a:r>
          </a:p>
          <a:p>
            <a:r>
              <a:rPr lang="en-US" sz="1200" dirty="0">
                <a:solidFill>
                  <a:srgbClr val="005B82"/>
                </a:solidFill>
                <a:sym typeface="Wingdings" panose="05000000000000000000" pitchFamily="2" charset="2"/>
              </a:rPr>
              <a:t>	Sebastien Rauch</a:t>
            </a:r>
          </a:p>
          <a:p>
            <a:r>
              <a:rPr lang="en-US" sz="1200" dirty="0">
                <a:solidFill>
                  <a:srgbClr val="005B82"/>
                </a:solidFill>
                <a:sym typeface="Wingdings" panose="05000000000000000000" pitchFamily="2" charset="2"/>
              </a:rPr>
              <a:t>	Paige Cundiff</a:t>
            </a:r>
          </a:p>
          <a:p>
            <a:endParaRPr lang="en-US" sz="1200" dirty="0">
              <a:solidFill>
                <a:srgbClr val="005B82"/>
              </a:solidFill>
            </a:endParaRPr>
          </a:p>
          <a:p>
            <a:r>
              <a:rPr lang="en-US" sz="1200" b="1" dirty="0">
                <a:solidFill>
                  <a:srgbClr val="005B82"/>
                </a:solidFill>
              </a:rPr>
              <a:t>NGS</a:t>
            </a:r>
          </a:p>
          <a:p>
            <a:r>
              <a:rPr lang="en-US" sz="1200" dirty="0">
                <a:solidFill>
                  <a:srgbClr val="005B82"/>
                </a:solidFill>
              </a:rPr>
              <a:t>        Ravi Challa</a:t>
            </a:r>
          </a:p>
          <a:p>
            <a:r>
              <a:rPr lang="en-US" sz="1200" dirty="0">
                <a:solidFill>
                  <a:srgbClr val="005B82"/>
                </a:solidFill>
              </a:rPr>
              <a:t>        Thomas Carlile</a:t>
            </a:r>
          </a:p>
          <a:p>
            <a:r>
              <a:rPr lang="en-US" sz="1200" dirty="0">
                <a:solidFill>
                  <a:srgbClr val="005B82"/>
                </a:solidFill>
              </a:rPr>
              <a:t>        Mei Liu</a:t>
            </a:r>
          </a:p>
          <a:p>
            <a:r>
              <a:rPr lang="en-US" sz="1200" dirty="0">
                <a:solidFill>
                  <a:srgbClr val="005B82"/>
                </a:solidFill>
              </a:rPr>
              <a:t>        Chao Sun</a:t>
            </a:r>
          </a:p>
          <a:p>
            <a:endParaRPr lang="en-US" sz="1200" dirty="0">
              <a:solidFill>
                <a:srgbClr val="005B8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2F0AD8-B88E-5D0F-1003-AA56C36A057D}"/>
              </a:ext>
            </a:extLst>
          </p:cNvPr>
          <p:cNvSpPr/>
          <p:nvPr/>
        </p:nvSpPr>
        <p:spPr>
          <a:xfrm>
            <a:off x="3079699" y="1045031"/>
            <a:ext cx="2872284" cy="230832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1200" b="1" dirty="0">
                <a:solidFill>
                  <a:srgbClr val="005B82"/>
                </a:solidFill>
                <a:sym typeface="Wingdings" panose="05000000000000000000" pitchFamily="2" charset="2"/>
              </a:rPr>
              <a:t>NDRU</a:t>
            </a:r>
          </a:p>
          <a:p>
            <a:r>
              <a:rPr lang="en-US" sz="1200" b="0" i="0" dirty="0">
                <a:solidFill>
                  <a:srgbClr val="005B82"/>
                </a:solidFill>
                <a:effectLst/>
                <a:latin typeface="Arial" panose="020B0604020202020204" pitchFamily="34" charset="0"/>
              </a:rPr>
              <a:t>	Catherine Guardado</a:t>
            </a:r>
          </a:p>
          <a:p>
            <a:endParaRPr lang="en-US" sz="1200" b="0" i="0" dirty="0">
              <a:solidFill>
                <a:srgbClr val="005B82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200" b="1" i="0" dirty="0">
                <a:solidFill>
                  <a:srgbClr val="005B82"/>
                </a:solidFill>
                <a:effectLst/>
                <a:latin typeface="Arial" panose="020B0604020202020204" pitchFamily="34" charset="0"/>
              </a:rPr>
              <a:t>Med Chem</a:t>
            </a:r>
          </a:p>
          <a:p>
            <a:r>
              <a:rPr lang="en-US" sz="1200" dirty="0">
                <a:solidFill>
                  <a:srgbClr val="005B82"/>
                </a:solidFill>
                <a:sym typeface="Wingdings" panose="05000000000000000000" pitchFamily="2" charset="2"/>
              </a:rPr>
              <a:t>	Magnus Pfaffenbach</a:t>
            </a:r>
          </a:p>
          <a:p>
            <a:r>
              <a:rPr lang="en-US" sz="1200" dirty="0">
                <a:solidFill>
                  <a:srgbClr val="005B82"/>
                </a:solidFill>
                <a:sym typeface="Wingdings" panose="05000000000000000000" pitchFamily="2" charset="2"/>
              </a:rPr>
              <a:t>	James Harvey</a:t>
            </a:r>
          </a:p>
          <a:p>
            <a:endParaRPr lang="en-US" sz="1200" dirty="0">
              <a:solidFill>
                <a:srgbClr val="005B82"/>
              </a:solidFill>
              <a:sym typeface="Wingdings" panose="05000000000000000000" pitchFamily="2" charset="2"/>
            </a:endParaRPr>
          </a:p>
          <a:p>
            <a:r>
              <a:rPr lang="en-US" sz="1200" b="1" dirty="0">
                <a:solidFill>
                  <a:srgbClr val="005B82"/>
                </a:solidFill>
              </a:rPr>
              <a:t>Chem Biol Proteomics</a:t>
            </a:r>
          </a:p>
          <a:p>
            <a:r>
              <a:rPr lang="en-US" sz="1200" dirty="0">
                <a:solidFill>
                  <a:srgbClr val="005B82"/>
                </a:solidFill>
              </a:rPr>
              <a:t>       Mercedes Beyna</a:t>
            </a:r>
          </a:p>
          <a:p>
            <a:r>
              <a:rPr lang="en-US" sz="1200" dirty="0">
                <a:solidFill>
                  <a:srgbClr val="005B82"/>
                </a:solidFill>
              </a:rPr>
              <a:t>       Susanne Swalley</a:t>
            </a:r>
          </a:p>
          <a:p>
            <a:endParaRPr lang="en-US" sz="1200" dirty="0">
              <a:solidFill>
                <a:srgbClr val="005B82"/>
              </a:solidFill>
              <a:sym typeface="Wingdings" panose="05000000000000000000" pitchFamily="2" charset="2"/>
            </a:endParaRPr>
          </a:p>
          <a:p>
            <a:endParaRPr lang="en-US" sz="1200" dirty="0">
              <a:solidFill>
                <a:srgbClr val="005B8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14FA85-5914-08C5-2978-041DAB7832CC}"/>
              </a:ext>
            </a:extLst>
          </p:cNvPr>
          <p:cNvSpPr/>
          <p:nvPr/>
        </p:nvSpPr>
        <p:spPr>
          <a:xfrm>
            <a:off x="6161990" y="1045031"/>
            <a:ext cx="2360218" cy="193899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1200" b="1" dirty="0">
                <a:solidFill>
                  <a:srgbClr val="005B82"/>
                </a:solidFill>
              </a:rPr>
              <a:t>TDS</a:t>
            </a:r>
          </a:p>
          <a:p>
            <a:r>
              <a:rPr lang="en-US" sz="1200" dirty="0">
                <a:solidFill>
                  <a:srgbClr val="005B82"/>
                </a:solidFill>
              </a:rPr>
              <a:t>	Zhen Gao</a:t>
            </a:r>
          </a:p>
          <a:p>
            <a:r>
              <a:rPr lang="en-US" sz="1200" dirty="0">
                <a:solidFill>
                  <a:srgbClr val="005B82"/>
                </a:solidFill>
                <a:sym typeface="Wingdings" panose="05000000000000000000" pitchFamily="2" charset="2"/>
              </a:rPr>
              <a:t>	Yirui Chen</a:t>
            </a:r>
          </a:p>
          <a:p>
            <a:r>
              <a:rPr lang="en-US" sz="1200" dirty="0">
                <a:solidFill>
                  <a:srgbClr val="005B82"/>
                </a:solidFill>
                <a:sym typeface="Wingdings" panose="05000000000000000000" pitchFamily="2" charset="2"/>
              </a:rPr>
              <a:t>           Somya Negi</a:t>
            </a:r>
          </a:p>
          <a:p>
            <a:r>
              <a:rPr lang="en-US" sz="1200" b="1" dirty="0">
                <a:solidFill>
                  <a:srgbClr val="005B82"/>
                </a:solidFill>
                <a:sym typeface="Wingdings" panose="05000000000000000000" pitchFamily="2" charset="2"/>
              </a:rPr>
              <a:t>DLI</a:t>
            </a:r>
          </a:p>
          <a:p>
            <a:r>
              <a:rPr lang="en-US" sz="1200" dirty="0">
                <a:solidFill>
                  <a:srgbClr val="005B82"/>
                </a:solidFill>
                <a:sym typeface="Wingdings" panose="05000000000000000000" pitchFamily="2" charset="2"/>
              </a:rPr>
              <a:t>	Eric Marshall</a:t>
            </a:r>
          </a:p>
          <a:p>
            <a:endParaRPr lang="en-US" sz="1200" dirty="0">
              <a:solidFill>
                <a:srgbClr val="005B82"/>
              </a:solidFill>
              <a:sym typeface="Wingdings" panose="05000000000000000000" pitchFamily="2" charset="2"/>
            </a:endParaRPr>
          </a:p>
          <a:p>
            <a:r>
              <a:rPr lang="en-US" sz="1200" b="1" dirty="0" err="1">
                <a:solidFill>
                  <a:srgbClr val="005B82"/>
                </a:solidFill>
                <a:sym typeface="Wingdings" panose="05000000000000000000" pitchFamily="2" charset="2"/>
              </a:rPr>
              <a:t>BioInfoRx</a:t>
            </a:r>
            <a:endParaRPr lang="en-US" sz="1200" b="1" dirty="0">
              <a:solidFill>
                <a:srgbClr val="005B82"/>
              </a:solidFill>
              <a:sym typeface="Wingdings" panose="05000000000000000000" pitchFamily="2" charset="2"/>
            </a:endParaRPr>
          </a:p>
          <a:p>
            <a:r>
              <a:rPr lang="en-US" sz="1200" dirty="0">
                <a:solidFill>
                  <a:srgbClr val="005B82"/>
                </a:solidFill>
                <a:sym typeface="Wingdings" panose="05000000000000000000" pitchFamily="2" charset="2"/>
              </a:rPr>
              <a:t>	Xinmin Zhang</a:t>
            </a:r>
          </a:p>
          <a:p>
            <a:r>
              <a:rPr lang="en-US" sz="1200" dirty="0">
                <a:solidFill>
                  <a:srgbClr val="005B82"/>
                </a:solidFill>
                <a:sym typeface="Wingdings" panose="05000000000000000000" pitchFamily="2" charset="2"/>
              </a:rPr>
              <a:t>	Derrick Cheng</a:t>
            </a:r>
            <a:endParaRPr lang="en-US" sz="1200" dirty="0">
              <a:solidFill>
                <a:srgbClr val="005B8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43501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112FC023-8A88-3EC7-88C8-DC941B4C8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64896"/>
            <a:ext cx="4280053" cy="2757109"/>
          </a:xfrm>
          <a:prstGeom prst="rect">
            <a:avLst/>
          </a:prstGeom>
        </p:spPr>
      </p:pic>
      <p:pic>
        <p:nvPicPr>
          <p:cNvPr id="5" name="Picture 4" descr="A graph with numbers and a number&#10;&#10;Description automatically generated">
            <a:extLst>
              <a:ext uri="{FF2B5EF4-FFF2-40B4-BE49-F238E27FC236}">
                <a16:creationId xmlns:a16="http://schemas.microsoft.com/office/drawing/2014/main" id="{67BA9E18-123E-42FF-C740-AB3188043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241" y="1397488"/>
            <a:ext cx="4091417" cy="25811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3A6198-4AC4-DCE3-6F35-EC14B233048A}"/>
              </a:ext>
            </a:extLst>
          </p:cNvPr>
          <p:cNvSpPr/>
          <p:nvPr/>
        </p:nvSpPr>
        <p:spPr>
          <a:xfrm>
            <a:off x="710588" y="1525836"/>
            <a:ext cx="7353760" cy="1691089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7D1B92-DE53-5AB5-11E9-5DC7DD52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284" y="403217"/>
            <a:ext cx="4481597" cy="617573"/>
          </a:xfrm>
        </p:spPr>
        <p:txBody>
          <a:bodyPr/>
          <a:lstStyle/>
          <a:p>
            <a:r>
              <a:rPr lang="en-US" sz="2000" dirty="0"/>
              <a:t>DSG Counts in ShSy5Y off-Targets</a:t>
            </a:r>
            <a:br>
              <a:rPr lang="en-US" sz="2000" dirty="0"/>
            </a:br>
            <a:r>
              <a:rPr lang="en-US" sz="2000" dirty="0"/>
              <a:t>(7 compounds + </a:t>
            </a:r>
            <a:r>
              <a:rPr lang="en-US" sz="2000" dirty="0" err="1"/>
              <a:t>risdiplam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95087641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311E52-07DD-4E3F-9C6B-4C10CBD60631}"/>
              </a:ext>
            </a:extLst>
          </p:cNvPr>
          <p:cNvSpPr txBox="1"/>
          <p:nvPr/>
        </p:nvSpPr>
        <p:spPr>
          <a:xfrm>
            <a:off x="57151" y="29602"/>
            <a:ext cx="851534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chemeClr val="bg1"/>
                </a:solidFill>
              </a:rPr>
              <a:t>Near 5’SS, </a:t>
            </a:r>
            <a:r>
              <a:rPr lang="en-US" sz="2700" b="1" dirty="0" err="1">
                <a:solidFill>
                  <a:schemeClr val="bg1"/>
                </a:solidFill>
              </a:rPr>
              <a:t>AnGA|GTAAG</a:t>
            </a:r>
            <a:r>
              <a:rPr lang="en-US" sz="2700" b="1" dirty="0">
                <a:solidFill>
                  <a:schemeClr val="bg1"/>
                </a:solidFill>
              </a:rPr>
              <a:t> is found as enriched motif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B213D9-369F-4234-AD7D-9FD7E391CF45}"/>
              </a:ext>
            </a:extLst>
          </p:cNvPr>
          <p:cNvSpPr txBox="1"/>
          <p:nvPr/>
        </p:nvSpPr>
        <p:spPr>
          <a:xfrm>
            <a:off x="376193" y="857250"/>
            <a:ext cx="44577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Homer, background matched by ±5bp from random exons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3AACF2-B40E-4832-A6DB-B6F42078B1EE}"/>
              </a:ext>
            </a:extLst>
          </p:cNvPr>
          <p:cNvSpPr txBox="1"/>
          <p:nvPr/>
        </p:nvSpPr>
        <p:spPr>
          <a:xfrm>
            <a:off x="720903" y="1411377"/>
            <a:ext cx="18713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HNDS0006_01, </a:t>
            </a:r>
            <a:r>
              <a:rPr lang="en-US" sz="1350" dirty="0" err="1">
                <a:solidFill>
                  <a:schemeClr val="bg1"/>
                </a:solidFill>
              </a:rPr>
              <a:t>dPSI</a:t>
            </a:r>
            <a:r>
              <a:rPr lang="en-US" sz="1350" dirty="0">
                <a:solidFill>
                  <a:schemeClr val="bg1"/>
                </a:solidFill>
              </a:rPr>
              <a:t>&gt;0.3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A8B1DF6-C349-44C4-BB81-AD233BFC6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758277"/>
            <a:ext cx="1685362" cy="7142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FDF27B-6ACF-488E-AC81-1D8F6C714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1" y="2549052"/>
            <a:ext cx="1676024" cy="7656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D2975A-1947-486E-AAF0-921C62191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" y="3349152"/>
            <a:ext cx="1657350" cy="7656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9026FA5-573A-4250-8503-D5E7D082A09B}"/>
              </a:ext>
            </a:extLst>
          </p:cNvPr>
          <p:cNvSpPr txBox="1"/>
          <p:nvPr/>
        </p:nvSpPr>
        <p:spPr>
          <a:xfrm>
            <a:off x="83439" y="2042847"/>
            <a:ext cx="7429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40nM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FE1C90-555D-4AD4-9153-3998521D7BA5}"/>
              </a:ext>
            </a:extLst>
          </p:cNvPr>
          <p:cNvSpPr txBox="1"/>
          <p:nvPr/>
        </p:nvSpPr>
        <p:spPr>
          <a:xfrm>
            <a:off x="60773" y="2693935"/>
            <a:ext cx="7429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120nM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3D43FF-20C5-42B4-8D70-22D844ABD8CC}"/>
              </a:ext>
            </a:extLst>
          </p:cNvPr>
          <p:cNvSpPr txBox="1"/>
          <p:nvPr/>
        </p:nvSpPr>
        <p:spPr>
          <a:xfrm>
            <a:off x="57150" y="3594458"/>
            <a:ext cx="7429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400nM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90B32F-738E-4E52-9DD4-207BB545C4DE}"/>
              </a:ext>
            </a:extLst>
          </p:cNvPr>
          <p:cNvSpPr txBox="1"/>
          <p:nvPr/>
        </p:nvSpPr>
        <p:spPr>
          <a:xfrm>
            <a:off x="720903" y="4283929"/>
            <a:ext cx="37413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(The other cell lines showed very similar results)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6DFCE73-7F75-455F-9F5F-85436BEAAF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4082" y="1758277"/>
            <a:ext cx="1747433" cy="7543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B9DDAF0-9C71-4130-B981-A9724EA50D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4082" y="2512633"/>
            <a:ext cx="1747433" cy="82260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AD3DF0B-BB61-4878-8C31-EE03041030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1492" y="3309143"/>
            <a:ext cx="1747433" cy="83003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84EDD4-A847-4B04-874D-6B5690BE32A3}"/>
              </a:ext>
            </a:extLst>
          </p:cNvPr>
          <p:cNvSpPr txBox="1"/>
          <p:nvPr/>
        </p:nvSpPr>
        <p:spPr>
          <a:xfrm>
            <a:off x="722975" y="4532485"/>
            <a:ext cx="33147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(±100bp also showed very similar result)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7873456-8D0D-4B6A-8615-2AA3A44422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3501" y="2261626"/>
            <a:ext cx="3796904" cy="938774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28984305-A899-4185-8658-763C295A9F68}"/>
              </a:ext>
            </a:extLst>
          </p:cNvPr>
          <p:cNvSpPr/>
          <p:nvPr/>
        </p:nvSpPr>
        <p:spPr>
          <a:xfrm>
            <a:off x="8158596" y="2967382"/>
            <a:ext cx="471054" cy="1053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F32CBB8-CFE8-427C-B8EF-237CCA66D818}"/>
              </a:ext>
            </a:extLst>
          </p:cNvPr>
          <p:cNvSpPr/>
          <p:nvPr/>
        </p:nvSpPr>
        <p:spPr>
          <a:xfrm>
            <a:off x="8157246" y="2446373"/>
            <a:ext cx="502920" cy="1053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311E52-07DD-4E3F-9C6B-4C10CBD60631}"/>
              </a:ext>
            </a:extLst>
          </p:cNvPr>
          <p:cNvSpPr txBox="1"/>
          <p:nvPr/>
        </p:nvSpPr>
        <p:spPr>
          <a:xfrm>
            <a:off x="367906" y="633402"/>
            <a:ext cx="64329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iPSC-MN + </a:t>
            </a:r>
            <a:r>
              <a:rPr lang="en-US" sz="1350" dirty="0" err="1">
                <a:solidFill>
                  <a:schemeClr val="bg1"/>
                </a:solidFill>
              </a:rPr>
              <a:t>Risdiplam</a:t>
            </a:r>
            <a:r>
              <a:rPr lang="en-US" sz="1350" dirty="0">
                <a:solidFill>
                  <a:schemeClr val="bg1"/>
                </a:solidFill>
              </a:rPr>
              <a:t>, “Spliced Exon” from </a:t>
            </a:r>
            <a:r>
              <a:rPr lang="en-US" sz="1350" b="1" dirty="0" err="1">
                <a:solidFill>
                  <a:schemeClr val="bg1"/>
                </a:solidFill>
              </a:rPr>
              <a:t>rMATS</a:t>
            </a:r>
            <a:r>
              <a:rPr lang="en-US" sz="1350" b="1" dirty="0">
                <a:solidFill>
                  <a:schemeClr val="bg1"/>
                </a:solidFill>
              </a:rPr>
              <a:t> only</a:t>
            </a:r>
            <a:r>
              <a:rPr lang="en-US" sz="1350" dirty="0">
                <a:solidFill>
                  <a:schemeClr val="bg1"/>
                </a:solidFill>
              </a:rPr>
              <a:t>,</a:t>
            </a:r>
            <a:r>
              <a:rPr lang="en-US" sz="1350" b="1" dirty="0">
                <a:solidFill>
                  <a:schemeClr val="bg1"/>
                </a:solidFill>
              </a:rPr>
              <a:t> ±5bp </a:t>
            </a:r>
            <a:r>
              <a:rPr lang="en-US" sz="1350" dirty="0">
                <a:solidFill>
                  <a:schemeClr val="bg1"/>
                </a:solidFill>
              </a:rPr>
              <a:t>from the end of the exon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3AACF2-B40E-4832-A6DB-B6F42078B1EE}"/>
              </a:ext>
            </a:extLst>
          </p:cNvPr>
          <p:cNvSpPr txBox="1"/>
          <p:nvPr/>
        </p:nvSpPr>
        <p:spPr>
          <a:xfrm>
            <a:off x="2692109" y="1415218"/>
            <a:ext cx="18713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HNDS0006_01, </a:t>
            </a:r>
            <a:r>
              <a:rPr lang="en-US" sz="1350" dirty="0" err="1">
                <a:solidFill>
                  <a:schemeClr val="bg1"/>
                </a:solidFill>
              </a:rPr>
              <a:t>dPSI</a:t>
            </a:r>
            <a:r>
              <a:rPr lang="en-US" sz="1350" dirty="0">
                <a:solidFill>
                  <a:schemeClr val="bg1"/>
                </a:solidFill>
              </a:rPr>
              <a:t>&gt;0.1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23AACF2-B40E-4832-A6DB-B6F42078B1EE}"/>
              </a:ext>
            </a:extLst>
          </p:cNvPr>
          <p:cNvSpPr txBox="1"/>
          <p:nvPr/>
        </p:nvSpPr>
        <p:spPr>
          <a:xfrm>
            <a:off x="5498902" y="1899788"/>
            <a:ext cx="30861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comparison: </a:t>
            </a:r>
            <a:r>
              <a:rPr lang="en-US" sz="1350" dirty="0" err="1">
                <a:solidFill>
                  <a:schemeClr val="bg1"/>
                </a:solidFill>
              </a:rPr>
              <a:t>Sivaramakrishnan</a:t>
            </a:r>
            <a:r>
              <a:rPr lang="en-US" sz="1350" dirty="0">
                <a:solidFill>
                  <a:schemeClr val="bg1"/>
                </a:solidFill>
              </a:rPr>
              <a:t>, 2017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3AACF2-B40E-4832-A6DB-B6F42078B1EE}"/>
              </a:ext>
            </a:extLst>
          </p:cNvPr>
          <p:cNvSpPr txBox="1"/>
          <p:nvPr/>
        </p:nvSpPr>
        <p:spPr>
          <a:xfrm>
            <a:off x="5486400" y="3380602"/>
            <a:ext cx="30861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(“AAAAAGAAAGAAA” was not detected in the internal dataset)</a:t>
            </a:r>
          </a:p>
        </p:txBody>
      </p:sp>
    </p:spTree>
    <p:extLst>
      <p:ext uri="{BB962C8B-B14F-4D97-AF65-F5344CB8AC3E}">
        <p14:creationId xmlns:p14="http://schemas.microsoft.com/office/powerpoint/2010/main" val="6571957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637761" y="1503760"/>
            <a:ext cx="5314950" cy="3525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9F43AA-2C03-43CC-ADE4-EC87CE21A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111" y="1657350"/>
            <a:ext cx="1874050" cy="12080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E465201-BDF4-4E00-A079-F22FCE27D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535" y="1657351"/>
            <a:ext cx="1714007" cy="11977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04315C2-5659-4E03-8EA5-3927FC218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843" y="2843985"/>
            <a:ext cx="1507331" cy="207883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ACF6D9E-C7C4-47D3-8540-F721296F1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198" y="2954037"/>
            <a:ext cx="1825775" cy="1994545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EF60015-8EB5-4A34-BED1-9E1E464B556B}"/>
              </a:ext>
            </a:extLst>
          </p:cNvPr>
          <p:cNvSpPr txBox="1"/>
          <p:nvPr/>
        </p:nvSpPr>
        <p:spPr>
          <a:xfrm>
            <a:off x="3883444" y="4537110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Campagne</a:t>
            </a:r>
            <a:r>
              <a:rPr lang="en-US" sz="1200" dirty="0"/>
              <a:t> 2019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DC491F0-8827-4151-A500-B351F1E145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3187" y="1778474"/>
            <a:ext cx="1309472" cy="1030722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502" y="3165319"/>
            <a:ext cx="1585913" cy="1007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E6F5A150-F231-4381-94CB-22D714AF292B}"/>
              </a:ext>
            </a:extLst>
          </p:cNvPr>
          <p:cNvSpPr txBox="1"/>
          <p:nvPr/>
        </p:nvSpPr>
        <p:spPr>
          <a:xfrm>
            <a:off x="57151" y="1"/>
            <a:ext cx="8515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chemeClr val="bg1"/>
                </a:solidFill>
              </a:rPr>
              <a:t>A-1G becomes an off-target only when canonical TAAG is not in place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71973B8-5EF0-44BB-9D0D-A60B004257D4}"/>
              </a:ext>
            </a:extLst>
          </p:cNvPr>
          <p:cNvSpPr txBox="1"/>
          <p:nvPr/>
        </p:nvSpPr>
        <p:spPr>
          <a:xfrm>
            <a:off x="4349230" y="627882"/>
            <a:ext cx="722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SMN-C5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C4939F0C-BE2C-484C-9592-0C28628528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502" y="3648727"/>
            <a:ext cx="1316630" cy="697346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65A9B975-945A-4234-854B-FE83E33D1F60}"/>
              </a:ext>
            </a:extLst>
          </p:cNvPr>
          <p:cNvSpPr txBox="1"/>
          <p:nvPr/>
        </p:nvSpPr>
        <p:spPr>
          <a:xfrm>
            <a:off x="654001" y="3391971"/>
            <a:ext cx="6816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>
                <a:solidFill>
                  <a:schemeClr val="bg1"/>
                </a:solidFill>
              </a:rPr>
              <a:t>Risdiplam</a:t>
            </a:r>
            <a:endParaRPr lang="en-US" sz="1050" dirty="0">
              <a:solidFill>
                <a:schemeClr val="bg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428A4B9-9754-4433-B2DA-8EDDF04E745B}"/>
              </a:ext>
            </a:extLst>
          </p:cNvPr>
          <p:cNvGrpSpPr/>
          <p:nvPr/>
        </p:nvGrpSpPr>
        <p:grpSpPr>
          <a:xfrm>
            <a:off x="707525" y="1587517"/>
            <a:ext cx="868790" cy="1828800"/>
            <a:chOff x="6815406" y="2532471"/>
            <a:chExt cx="1158386" cy="243840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455C95B-4AA8-4935-85E8-77B850C49C3C}"/>
                </a:ext>
              </a:extLst>
            </p:cNvPr>
            <p:cNvSpPr txBox="1"/>
            <p:nvPr/>
          </p:nvSpPr>
          <p:spPr>
            <a:xfrm rot="16200000">
              <a:off x="5934760" y="3413117"/>
              <a:ext cx="243840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bg1"/>
                  </a:solidFill>
                </a:rPr>
                <a:t>num. mismatch</a:t>
              </a:r>
            </a:p>
            <a:p>
              <a:pPr algn="ctr"/>
              <a:r>
                <a:rPr lang="en-US" sz="1350" dirty="0">
                  <a:solidFill>
                    <a:schemeClr val="bg1"/>
                  </a:solidFill>
                </a:rPr>
                <a:t>From </a:t>
              </a:r>
              <a:r>
                <a:rPr lang="en-US" sz="1350" dirty="0" err="1">
                  <a:solidFill>
                    <a:schemeClr val="bg1"/>
                  </a:solidFill>
                </a:rPr>
                <a:t>AnGAGTAAG</a:t>
              </a:r>
              <a:endParaRPr lang="en-US" sz="1350" dirty="0">
                <a:solidFill>
                  <a:schemeClr val="bg1"/>
                </a:solidFill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C890F07-FBB1-4505-9061-8E7514DBA87E}"/>
                </a:ext>
              </a:extLst>
            </p:cNvPr>
            <p:cNvGrpSpPr/>
            <p:nvPr/>
          </p:nvGrpSpPr>
          <p:grpSpPr>
            <a:xfrm>
              <a:off x="7454244" y="2920583"/>
              <a:ext cx="519548" cy="1546574"/>
              <a:chOff x="6790458" y="2967139"/>
              <a:chExt cx="320850" cy="1153125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899E8424-1DCF-44AC-8837-083E92B67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90458" y="3000124"/>
                <a:ext cx="228600" cy="1120140"/>
              </a:xfrm>
              <a:prstGeom prst="rect">
                <a:avLst/>
              </a:prstGeom>
            </p:spPr>
          </p:pic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16D2316-762C-46BD-AAD9-014F6A73F608}"/>
                  </a:ext>
                </a:extLst>
              </p:cNvPr>
              <p:cNvSpPr txBox="1"/>
              <p:nvPr/>
            </p:nvSpPr>
            <p:spPr>
              <a:xfrm>
                <a:off x="6961905" y="2967139"/>
                <a:ext cx="149403" cy="2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6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38AB219-FA57-4FD1-8967-CB8B8F37A8A4}"/>
                  </a:ext>
                </a:extLst>
              </p:cNvPr>
              <p:cNvSpPr txBox="1"/>
              <p:nvPr/>
            </p:nvSpPr>
            <p:spPr>
              <a:xfrm>
                <a:off x="6961905" y="3130748"/>
                <a:ext cx="149403" cy="2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237453D-3EB2-4A7A-BD79-2B7B9BD50164}"/>
                  </a:ext>
                </a:extLst>
              </p:cNvPr>
              <p:cNvSpPr txBox="1"/>
              <p:nvPr/>
            </p:nvSpPr>
            <p:spPr>
              <a:xfrm>
                <a:off x="6961905" y="3286125"/>
                <a:ext cx="149403" cy="2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91F04D3-68B5-4D6B-9C90-EE04269A72ED}"/>
                  </a:ext>
                </a:extLst>
              </p:cNvPr>
              <p:cNvSpPr txBox="1"/>
              <p:nvPr/>
            </p:nvSpPr>
            <p:spPr>
              <a:xfrm>
                <a:off x="6961906" y="3419475"/>
                <a:ext cx="149402" cy="2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E54DF40-CD48-4355-98DB-D25D47B5820C}"/>
                  </a:ext>
                </a:extLst>
              </p:cNvPr>
              <p:cNvSpPr txBox="1"/>
              <p:nvPr/>
            </p:nvSpPr>
            <p:spPr>
              <a:xfrm>
                <a:off x="6961905" y="3571875"/>
                <a:ext cx="149403" cy="2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19DB9BA-0E35-426D-859B-2E9DB41B0252}"/>
                  </a:ext>
                </a:extLst>
              </p:cNvPr>
              <p:cNvSpPr txBox="1"/>
              <p:nvPr/>
            </p:nvSpPr>
            <p:spPr>
              <a:xfrm>
                <a:off x="6961905" y="3714750"/>
                <a:ext cx="149403" cy="2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F804AD8-9DEF-41DD-9479-2C3D75955250}"/>
                  </a:ext>
                </a:extLst>
              </p:cNvPr>
              <p:cNvSpPr txBox="1"/>
              <p:nvPr/>
            </p:nvSpPr>
            <p:spPr>
              <a:xfrm>
                <a:off x="6961905" y="3867150"/>
                <a:ext cx="149403" cy="2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0</a:t>
                </a:r>
              </a:p>
            </p:txBody>
          </p:sp>
        </p:grp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E5931836-A7BB-4269-AFE6-02A6852C35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5905" y="2170008"/>
            <a:ext cx="1082861" cy="382351"/>
          </a:xfrm>
          <a:prstGeom prst="rect">
            <a:avLst/>
          </a:prstGeom>
          <a:noFill/>
          <a:ln w="25400">
            <a:solidFill>
              <a:srgbClr val="A020F0"/>
            </a:solidFill>
          </a:ln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376D3AC3-E4AC-4BA1-9701-DF1CF27F49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9196" y="1320769"/>
            <a:ext cx="1068907" cy="379559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C2965353-7F9B-4D87-BBB6-0F9902ACB6B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70091" y="3483524"/>
            <a:ext cx="1074489" cy="368396"/>
          </a:xfrm>
          <a:prstGeom prst="rect">
            <a:avLst/>
          </a:prstGeom>
          <a:ln w="25400">
            <a:solidFill>
              <a:srgbClr val="00CC00"/>
            </a:solidFill>
          </a:ln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88B0FC50-3A1C-4F85-B18C-D4F2FC02B1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70091" y="1751614"/>
            <a:ext cx="1071698" cy="365606"/>
          </a:xfrm>
          <a:prstGeom prst="rect">
            <a:avLst/>
          </a:prstGeom>
          <a:ln w="25400">
            <a:solidFill>
              <a:srgbClr val="8B4789"/>
            </a:solidFill>
          </a:ln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801D1C78-6E5B-40C6-8EAB-D4C596EB5D9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47764" y="2607070"/>
            <a:ext cx="1096816" cy="360023"/>
          </a:xfrm>
          <a:prstGeom prst="rect">
            <a:avLst/>
          </a:prstGeom>
          <a:ln w="25400">
            <a:solidFill>
              <a:srgbClr val="4D4DFF"/>
            </a:solidFill>
          </a:ln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E4A83D0D-9545-4AF4-AC9F-7B7A063820A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88594" y="3039794"/>
            <a:ext cx="1068907" cy="368396"/>
          </a:xfrm>
          <a:prstGeom prst="rect">
            <a:avLst/>
          </a:prstGeom>
          <a:ln w="25400">
            <a:solidFill>
              <a:srgbClr val="00B3FF"/>
            </a:solidFill>
          </a:ln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ED0A873D-8E12-4108-A9EC-94F4301990C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78464" y="3922198"/>
            <a:ext cx="1066116" cy="376769"/>
          </a:xfrm>
          <a:prstGeom prst="rect">
            <a:avLst/>
          </a:prstGeom>
          <a:ln w="25400">
            <a:solidFill>
              <a:srgbClr val="FFFF80"/>
            </a:solidFill>
          </a:ln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A61A8601-E883-4D21-BE61-9D3C555501B3}"/>
              </a:ext>
            </a:extLst>
          </p:cNvPr>
          <p:cNvSpPr txBox="1"/>
          <p:nvPr/>
        </p:nvSpPr>
        <p:spPr>
          <a:xfrm>
            <a:off x="1926076" y="4290068"/>
            <a:ext cx="98857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21BD1F0-1631-4639-BDE1-165BC7A0353C}"/>
              </a:ext>
            </a:extLst>
          </p:cNvPr>
          <p:cNvSpPr txBox="1"/>
          <p:nvPr/>
        </p:nvSpPr>
        <p:spPr>
          <a:xfrm>
            <a:off x="1919214" y="1127108"/>
            <a:ext cx="98857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C38A6D2-1E6D-44F4-86D4-8CCE88B051D2}"/>
              </a:ext>
            </a:extLst>
          </p:cNvPr>
          <p:cNvSpPr/>
          <p:nvPr/>
        </p:nvSpPr>
        <p:spPr>
          <a:xfrm>
            <a:off x="2216572" y="1147763"/>
            <a:ext cx="181445" cy="2288350"/>
          </a:xfrm>
          <a:custGeom>
            <a:avLst/>
            <a:gdLst>
              <a:gd name="connsiteX0" fmla="*/ 108525 w 241926"/>
              <a:gd name="connsiteY0" fmla="*/ 0 h 3051133"/>
              <a:gd name="connsiteX1" fmla="*/ 239364 w 241926"/>
              <a:gd name="connsiteY1" fmla="*/ 0 h 3051133"/>
              <a:gd name="connsiteX2" fmla="*/ 239364 w 241926"/>
              <a:gd name="connsiteY2" fmla="*/ 1951158 h 3051133"/>
              <a:gd name="connsiteX3" fmla="*/ 241926 w 241926"/>
              <a:gd name="connsiteY3" fmla="*/ 1951437 h 3051133"/>
              <a:gd name="connsiteX4" fmla="*/ 122170 w 241926"/>
              <a:gd name="connsiteY4" fmla="*/ 3051133 h 3051133"/>
              <a:gd name="connsiteX5" fmla="*/ 0 w 241926"/>
              <a:gd name="connsiteY5" fmla="*/ 3037828 h 3051133"/>
              <a:gd name="connsiteX6" fmla="*/ 116172 w 241926"/>
              <a:gd name="connsiteY6" fmla="*/ 1971053 h 3051133"/>
              <a:gd name="connsiteX7" fmla="*/ 108525 w 241926"/>
              <a:gd name="connsiteY7" fmla="*/ 1971053 h 3051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926" h="3051133">
                <a:moveTo>
                  <a:pt x="108525" y="0"/>
                </a:moveTo>
                <a:lnTo>
                  <a:pt x="239364" y="0"/>
                </a:lnTo>
                <a:lnTo>
                  <a:pt x="239364" y="1951158"/>
                </a:lnTo>
                <a:lnTo>
                  <a:pt x="241926" y="1951437"/>
                </a:lnTo>
                <a:lnTo>
                  <a:pt x="122170" y="3051133"/>
                </a:lnTo>
                <a:lnTo>
                  <a:pt x="0" y="3037828"/>
                </a:lnTo>
                <a:lnTo>
                  <a:pt x="116172" y="1971053"/>
                </a:lnTo>
                <a:lnTo>
                  <a:pt x="108525" y="1971053"/>
                </a:lnTo>
                <a:close/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5A9B975-945A-4234-854B-FE83E33D1F60}"/>
              </a:ext>
            </a:extLst>
          </p:cNvPr>
          <p:cNvSpPr txBox="1"/>
          <p:nvPr/>
        </p:nvSpPr>
        <p:spPr>
          <a:xfrm>
            <a:off x="379011" y="4638572"/>
            <a:ext cx="30941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sym typeface="Wingdings" panose="05000000000000000000" pitchFamily="2" charset="2"/>
              </a:rPr>
              <a:t> splicing of off-targets with mismatches might have different structure with compound-bound form</a:t>
            </a:r>
            <a:endParaRPr lang="en-US" sz="1050" dirty="0">
              <a:solidFill>
                <a:schemeClr val="bg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4750E7D-1EEB-441A-986C-A2DC140B853B}"/>
              </a:ext>
            </a:extLst>
          </p:cNvPr>
          <p:cNvCxnSpPr/>
          <p:nvPr/>
        </p:nvCxnSpPr>
        <p:spPr>
          <a:xfrm flipH="1">
            <a:off x="2628900" y="1028700"/>
            <a:ext cx="628650" cy="466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BBEFB13-4083-42B3-BE1E-967719F18F38}"/>
              </a:ext>
            </a:extLst>
          </p:cNvPr>
          <p:cNvSpPr txBox="1"/>
          <p:nvPr/>
        </p:nvSpPr>
        <p:spPr>
          <a:xfrm>
            <a:off x="3170008" y="884620"/>
            <a:ext cx="494529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sym typeface="Wingdings" panose="05000000000000000000" pitchFamily="2" charset="2"/>
              </a:rPr>
              <a:t>Probably </a:t>
            </a:r>
            <a:r>
              <a:rPr lang="en-US" sz="1050" dirty="0" err="1">
                <a:solidFill>
                  <a:schemeClr val="bg1"/>
                </a:solidFill>
                <a:sym typeface="Wingdings" panose="05000000000000000000" pitchFamily="2" charset="2"/>
              </a:rPr>
              <a:t>GGTnnn</a:t>
            </a:r>
            <a:r>
              <a:rPr lang="en-US" sz="1050" dirty="0">
                <a:solidFill>
                  <a:schemeClr val="bg1"/>
                </a:solidFill>
                <a:sym typeface="Wingdings" panose="05000000000000000000" pitchFamily="2" charset="2"/>
              </a:rPr>
              <a:t> became a weak binding site as it lost AAG to </a:t>
            </a:r>
            <a:r>
              <a:rPr lang="en-US" sz="1050" dirty="0" err="1">
                <a:solidFill>
                  <a:schemeClr val="bg1"/>
                </a:solidFill>
                <a:sym typeface="Wingdings" panose="05000000000000000000" pitchFamily="2" charset="2"/>
              </a:rPr>
              <a:t>nnn</a:t>
            </a:r>
            <a:r>
              <a:rPr lang="en-US" sz="1050" dirty="0">
                <a:solidFill>
                  <a:schemeClr val="bg1"/>
                </a:solidFill>
                <a:sym typeface="Wingdings" panose="05000000000000000000" pitchFamily="2" charset="2"/>
              </a:rPr>
              <a:t>, and splicing on this weak site can be enhanced by </a:t>
            </a:r>
            <a:r>
              <a:rPr lang="en-US" sz="1050" dirty="0" err="1">
                <a:solidFill>
                  <a:schemeClr val="bg1"/>
                </a:solidFill>
                <a:sym typeface="Wingdings" panose="05000000000000000000" pitchFamily="2" charset="2"/>
              </a:rPr>
              <a:t>risdiplam</a:t>
            </a:r>
            <a:r>
              <a:rPr lang="en-US" sz="1050" dirty="0">
                <a:solidFill>
                  <a:schemeClr val="bg1"/>
                </a:solidFill>
                <a:sym typeface="Wingdings" panose="05000000000000000000" pitchFamily="2" charset="2"/>
              </a:rPr>
              <a:t>. If the sequence were GGTAAG, it would have been spliced well to begin with, just like </a:t>
            </a:r>
            <a:r>
              <a:rPr lang="en-US" sz="1050" dirty="0" err="1">
                <a:solidFill>
                  <a:schemeClr val="bg1"/>
                </a:solidFill>
                <a:sym typeface="Wingdings" panose="05000000000000000000" pitchFamily="2" charset="2"/>
              </a:rPr>
              <a:t>Campagne</a:t>
            </a:r>
            <a:r>
              <a:rPr lang="en-US" sz="1050" dirty="0">
                <a:solidFill>
                  <a:schemeClr val="bg1"/>
                </a:solidFill>
                <a:sym typeface="Wingdings" panose="05000000000000000000" pitchFamily="2" charset="2"/>
              </a:rPr>
              <a:t> paper. (Sue Swalley)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31C6E3E-9A7F-47ED-856E-B7C784A2EFEB}"/>
              </a:ext>
            </a:extLst>
          </p:cNvPr>
          <p:cNvSpPr/>
          <p:nvPr/>
        </p:nvSpPr>
        <p:spPr>
          <a:xfrm>
            <a:off x="4572000" y="2333606"/>
            <a:ext cx="285750" cy="2970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2FCBBCD-627C-48F9-988D-C191A8D0BC93}"/>
              </a:ext>
            </a:extLst>
          </p:cNvPr>
          <p:cNvSpPr/>
          <p:nvPr/>
        </p:nvSpPr>
        <p:spPr>
          <a:xfrm>
            <a:off x="2216573" y="3426133"/>
            <a:ext cx="98003" cy="98888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6B212CC-4D0C-40FA-B22C-8F06901E495C}"/>
              </a:ext>
            </a:extLst>
          </p:cNvPr>
          <p:cNvSpPr/>
          <p:nvPr/>
        </p:nvSpPr>
        <p:spPr>
          <a:xfrm flipH="1">
            <a:off x="2322358" y="3019266"/>
            <a:ext cx="82646" cy="1401140"/>
          </a:xfrm>
          <a:custGeom>
            <a:avLst/>
            <a:gdLst>
              <a:gd name="connsiteX0" fmla="*/ 9317 w 110194"/>
              <a:gd name="connsiteY0" fmla="*/ 0 h 1868186"/>
              <a:gd name="connsiteX1" fmla="*/ 9317 w 110194"/>
              <a:gd name="connsiteY1" fmla="*/ 549668 h 1868186"/>
              <a:gd name="connsiteX2" fmla="*/ 0 w 110194"/>
              <a:gd name="connsiteY2" fmla="*/ 549668 h 1868186"/>
              <a:gd name="connsiteX3" fmla="*/ 0 w 110194"/>
              <a:gd name="connsiteY3" fmla="*/ 1868186 h 1868186"/>
              <a:gd name="connsiteX4" fmla="*/ 110192 w 110194"/>
              <a:gd name="connsiteY4" fmla="*/ 1868186 h 1868186"/>
              <a:gd name="connsiteX5" fmla="*/ 110192 w 110194"/>
              <a:gd name="connsiteY5" fmla="*/ 553709 h 1868186"/>
              <a:gd name="connsiteX6" fmla="*/ 110194 w 110194"/>
              <a:gd name="connsiteY6" fmla="*/ 553709 h 1868186"/>
              <a:gd name="connsiteX7" fmla="*/ 110192 w 110194"/>
              <a:gd name="connsiteY7" fmla="*/ 553698 h 1868186"/>
              <a:gd name="connsiteX8" fmla="*/ 110192 w 110194"/>
              <a:gd name="connsiteY8" fmla="*/ 549668 h 1868186"/>
              <a:gd name="connsiteX9" fmla="*/ 109458 w 110194"/>
              <a:gd name="connsiteY9" fmla="*/ 549668 h 186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194" h="1868186">
                <a:moveTo>
                  <a:pt x="9317" y="0"/>
                </a:moveTo>
                <a:lnTo>
                  <a:pt x="9317" y="549668"/>
                </a:lnTo>
                <a:lnTo>
                  <a:pt x="0" y="549668"/>
                </a:lnTo>
                <a:lnTo>
                  <a:pt x="0" y="1868186"/>
                </a:lnTo>
                <a:lnTo>
                  <a:pt x="110192" y="1868186"/>
                </a:lnTo>
                <a:lnTo>
                  <a:pt x="110192" y="553709"/>
                </a:lnTo>
                <a:lnTo>
                  <a:pt x="110194" y="553709"/>
                </a:lnTo>
                <a:lnTo>
                  <a:pt x="110192" y="553698"/>
                </a:lnTo>
                <a:lnTo>
                  <a:pt x="110192" y="549668"/>
                </a:lnTo>
                <a:lnTo>
                  <a:pt x="109458" y="549668"/>
                </a:lnTo>
                <a:close/>
              </a:path>
            </a:pathLst>
          </a:custGeom>
          <a:noFill/>
          <a:ln w="19050">
            <a:solidFill>
              <a:srgbClr val="9F8B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4858051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DFCA74-D090-4F79-8E01-E21C75600A5B}"/>
              </a:ext>
            </a:extLst>
          </p:cNvPr>
          <p:cNvSpPr txBox="1"/>
          <p:nvPr/>
        </p:nvSpPr>
        <p:spPr>
          <a:xfrm>
            <a:off x="57151" y="7883"/>
            <a:ext cx="851534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chemeClr val="bg1"/>
                </a:solidFill>
              </a:rPr>
              <a:t>Genes with mismatches often have high PSI in DMSO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D831CB7B-FD44-4B44-A3F6-BA2C37AB0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284" y="1200150"/>
            <a:ext cx="2228850" cy="2228850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F996C163-ECBE-4DA5-B52F-2AADBB6C7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798" y="1202121"/>
            <a:ext cx="2228850" cy="2228850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FFB89DAF-F68A-4F8B-935E-D8F3CCD63B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762" y="1200150"/>
            <a:ext cx="2228850" cy="2228850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B2B461FF-5995-43C4-9E81-C82533EBF6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0150"/>
            <a:ext cx="2228850" cy="22288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0192E6-D446-4438-A27A-747612CFB252}"/>
              </a:ext>
            </a:extLst>
          </p:cNvPr>
          <p:cNvSpPr/>
          <p:nvPr/>
        </p:nvSpPr>
        <p:spPr>
          <a:xfrm>
            <a:off x="342900" y="884885"/>
            <a:ext cx="3657600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iPSC-MN from HNDS0030-01 cell line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ACCE42-ED49-4B67-BD9C-88B965918A97}"/>
              </a:ext>
            </a:extLst>
          </p:cNvPr>
          <p:cNvSpPr/>
          <p:nvPr/>
        </p:nvSpPr>
        <p:spPr>
          <a:xfrm>
            <a:off x="3880289" y="1315406"/>
            <a:ext cx="8001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(1x EC50)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8BA1E0-D9A0-4E88-9C0A-4079A7803379}"/>
              </a:ext>
            </a:extLst>
          </p:cNvPr>
          <p:cNvSpPr/>
          <p:nvPr/>
        </p:nvSpPr>
        <p:spPr>
          <a:xfrm>
            <a:off x="8286750" y="1320085"/>
            <a:ext cx="8001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(10x EC50)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426DB7-27B4-4457-A4EB-D1BB3EC2ADBE}"/>
              </a:ext>
            </a:extLst>
          </p:cNvPr>
          <p:cNvSpPr/>
          <p:nvPr/>
        </p:nvSpPr>
        <p:spPr>
          <a:xfrm rot="16200000">
            <a:off x="8075322" y="2620683"/>
            <a:ext cx="10287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/>
              <a:t>Num.mismatch</a:t>
            </a:r>
            <a:endParaRPr lang="en-US" sz="10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FD442F-04B8-49C6-9641-92991764F534}"/>
              </a:ext>
            </a:extLst>
          </p:cNvPr>
          <p:cNvSpPr/>
          <p:nvPr/>
        </p:nvSpPr>
        <p:spPr>
          <a:xfrm>
            <a:off x="7429500" y="1943100"/>
            <a:ext cx="66264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solidFill>
                  <a:schemeClr val="bg1">
                    <a:lumMod val="65000"/>
                  </a:schemeClr>
                </a:solidFill>
              </a:rPr>
              <a:t>dPSI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=0.3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5DCB2C-973E-4660-B96A-2C10FF732EC6}"/>
              </a:ext>
            </a:extLst>
          </p:cNvPr>
          <p:cNvSpPr/>
          <p:nvPr/>
        </p:nvSpPr>
        <p:spPr>
          <a:xfrm>
            <a:off x="7811614" y="2516807"/>
            <a:ext cx="66264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solidFill>
                  <a:schemeClr val="bg1">
                    <a:lumMod val="65000"/>
                  </a:schemeClr>
                </a:solidFill>
              </a:rPr>
              <a:t>dPSI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=-0.3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1A963D-38CC-4022-993F-C4C42AA40628}"/>
              </a:ext>
            </a:extLst>
          </p:cNvPr>
          <p:cNvSpPr/>
          <p:nvPr/>
        </p:nvSpPr>
        <p:spPr>
          <a:xfrm>
            <a:off x="8110930" y="3198167"/>
            <a:ext cx="66264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(DMSO)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754F72-926B-4DA2-ACB5-DE5B54A7F8ED}"/>
              </a:ext>
            </a:extLst>
          </p:cNvPr>
          <p:cNvSpPr/>
          <p:nvPr/>
        </p:nvSpPr>
        <p:spPr>
          <a:xfrm rot="16200000">
            <a:off x="6444127" y="1567411"/>
            <a:ext cx="74311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(</a:t>
            </a:r>
            <a:r>
              <a:rPr lang="en-US" sz="1050" dirty="0" err="1"/>
              <a:t>risdiplam</a:t>
            </a:r>
            <a:r>
              <a:rPr lang="en-US" sz="1050" dirty="0"/>
              <a:t>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329ED1-03D5-4E06-B812-36AA8ABEEA3F}"/>
              </a:ext>
            </a:extLst>
          </p:cNvPr>
          <p:cNvSpPr/>
          <p:nvPr/>
        </p:nvSpPr>
        <p:spPr>
          <a:xfrm>
            <a:off x="159377" y="3604866"/>
            <a:ext cx="8825246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AutoNum type="arabicParenBoth"/>
            </a:pPr>
            <a:r>
              <a:rPr lang="en-US" sz="1350" dirty="0">
                <a:solidFill>
                  <a:schemeClr val="bg1"/>
                </a:solidFill>
              </a:rPr>
              <a:t>Many of genes with &lt; 2 mismatches (</a:t>
            </a:r>
            <a:r>
              <a:rPr lang="en-US" sz="1350" dirty="0">
                <a:solidFill>
                  <a:srgbClr val="4141FF"/>
                </a:solidFill>
              </a:rPr>
              <a:t>blue</a:t>
            </a:r>
            <a:r>
              <a:rPr lang="en-US" sz="1350" dirty="0">
                <a:solidFill>
                  <a:schemeClr val="bg1"/>
                </a:solidFill>
              </a:rPr>
              <a:t> and </a:t>
            </a:r>
            <a:r>
              <a:rPr lang="en-US" sz="1350" dirty="0">
                <a:solidFill>
                  <a:srgbClr val="005C83"/>
                </a:solidFill>
              </a:rPr>
              <a:t>teal</a:t>
            </a:r>
            <a:r>
              <a:rPr lang="en-US" sz="1350" dirty="0">
                <a:solidFill>
                  <a:schemeClr val="bg1"/>
                </a:solidFill>
              </a:rPr>
              <a:t> ) have </a:t>
            </a:r>
            <a:r>
              <a:rPr lang="en-US" sz="1350" dirty="0" err="1">
                <a:solidFill>
                  <a:schemeClr val="bg1"/>
                </a:solidFill>
              </a:rPr>
              <a:t>PSI_ref</a:t>
            </a:r>
            <a:r>
              <a:rPr lang="en-US" sz="1350" dirty="0">
                <a:solidFill>
                  <a:schemeClr val="bg1"/>
                </a:solidFill>
              </a:rPr>
              <a:t>&lt;0.5</a:t>
            </a:r>
          </a:p>
          <a:p>
            <a:pPr lvl="1"/>
            <a:r>
              <a:rPr lang="en-US" sz="1350" dirty="0">
                <a:solidFill>
                  <a:schemeClr val="bg1"/>
                </a:solidFill>
              </a:rPr>
              <a:t>(1.1) Genes with &lt;2 mismatches often have </a:t>
            </a:r>
            <a:r>
              <a:rPr lang="en-US" sz="1350" dirty="0" err="1">
                <a:solidFill>
                  <a:schemeClr val="bg1"/>
                </a:solidFill>
              </a:rPr>
              <a:t>dPSI</a:t>
            </a:r>
            <a:r>
              <a:rPr lang="en-US" sz="1350" dirty="0">
                <a:solidFill>
                  <a:schemeClr val="bg1"/>
                </a:solidFill>
              </a:rPr>
              <a:t>&gt;0.3  (as in slide 18)</a:t>
            </a:r>
          </a:p>
          <a:p>
            <a:pPr marL="257175" indent="-257175">
              <a:buAutoNum type="arabicParenBoth"/>
            </a:pPr>
            <a:r>
              <a:rPr lang="en-US" sz="1350" dirty="0">
                <a:solidFill>
                  <a:schemeClr val="bg1"/>
                </a:solidFill>
              </a:rPr>
              <a:t>Most of the genes with &gt;3 mismatches (</a:t>
            </a:r>
            <a:r>
              <a:rPr lang="en-US" sz="1350" dirty="0" err="1">
                <a:solidFill>
                  <a:srgbClr val="FFDFAC"/>
                </a:solidFill>
              </a:rPr>
              <a:t>orange</a:t>
            </a:r>
            <a:r>
              <a:rPr lang="en-US" sz="1350" dirty="0" err="1">
                <a:solidFill>
                  <a:schemeClr val="bg1"/>
                </a:solidFill>
              </a:rPr>
              <a:t>~</a:t>
            </a:r>
            <a:r>
              <a:rPr lang="en-US" sz="1350" dirty="0" err="1">
                <a:solidFill>
                  <a:srgbClr val="FF0000"/>
                </a:solidFill>
              </a:rPr>
              <a:t>red</a:t>
            </a:r>
            <a:r>
              <a:rPr lang="en-US" sz="1350" dirty="0">
                <a:solidFill>
                  <a:srgbClr val="FF0000"/>
                </a:solidFill>
              </a:rPr>
              <a:t>)</a:t>
            </a:r>
            <a:r>
              <a:rPr lang="en-US" sz="1350" dirty="0">
                <a:solidFill>
                  <a:schemeClr val="bg1"/>
                </a:solidFill>
              </a:rPr>
              <a:t> have </a:t>
            </a:r>
            <a:r>
              <a:rPr lang="en-US" sz="1350" dirty="0" err="1">
                <a:solidFill>
                  <a:schemeClr val="bg1"/>
                </a:solidFill>
              </a:rPr>
              <a:t>PSI_ref</a:t>
            </a:r>
            <a:r>
              <a:rPr lang="en-US" sz="1350" dirty="0">
                <a:solidFill>
                  <a:schemeClr val="bg1"/>
                </a:solidFill>
              </a:rPr>
              <a:t> &gt; 0.8, hence only have ~0.2 </a:t>
            </a:r>
            <a:r>
              <a:rPr lang="en-US" sz="1350" dirty="0" err="1">
                <a:solidFill>
                  <a:schemeClr val="bg1"/>
                </a:solidFill>
              </a:rPr>
              <a:t>dPSI</a:t>
            </a:r>
            <a:r>
              <a:rPr lang="en-US" sz="1350" dirty="0">
                <a:solidFill>
                  <a:schemeClr val="bg1"/>
                </a:solidFill>
              </a:rPr>
              <a:t> room to change. </a:t>
            </a:r>
          </a:p>
          <a:p>
            <a:r>
              <a:rPr lang="en-US" sz="1350" dirty="0">
                <a:solidFill>
                  <a:schemeClr val="bg1"/>
                </a:solidFill>
              </a:rPr>
              <a:t>        (2.1) This is consistent with “G|GT” – the ‘canonical’ site -  that appears for genes with &gt; 3 mismatches. </a:t>
            </a:r>
          </a:p>
          <a:p>
            <a:pPr lvl="1"/>
            <a:r>
              <a:rPr lang="en-US" sz="1350" dirty="0">
                <a:solidFill>
                  <a:schemeClr val="bg1"/>
                </a:solidFill>
              </a:rPr>
              <a:t>(2.2) At 10x EC50, some of genes with &gt;3 matches also have low </a:t>
            </a:r>
            <a:r>
              <a:rPr lang="en-US" sz="1350" dirty="0" err="1">
                <a:solidFill>
                  <a:schemeClr val="bg1"/>
                </a:solidFill>
              </a:rPr>
              <a:t>PSI_ref</a:t>
            </a:r>
            <a:r>
              <a:rPr lang="en-US" sz="1350" dirty="0">
                <a:solidFill>
                  <a:schemeClr val="bg1"/>
                </a:solidFill>
              </a:rPr>
              <a:t>, and low </a:t>
            </a:r>
            <a:r>
              <a:rPr lang="en-US" sz="1350" dirty="0" err="1">
                <a:solidFill>
                  <a:schemeClr val="bg1"/>
                </a:solidFill>
              </a:rPr>
              <a:t>PSI_alt</a:t>
            </a:r>
            <a:r>
              <a:rPr lang="en-US" sz="1350" dirty="0">
                <a:solidFill>
                  <a:schemeClr val="bg1"/>
                </a:solidFill>
              </a:rPr>
              <a:t>. </a:t>
            </a:r>
          </a:p>
          <a:p>
            <a:pPr lvl="1"/>
            <a:endParaRPr lang="en-US" sz="1350" dirty="0">
              <a:solidFill>
                <a:schemeClr val="bg1"/>
              </a:solidFill>
            </a:endParaRPr>
          </a:p>
          <a:p>
            <a:endParaRPr lang="en-US" sz="13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2363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9B5634C-8ADE-4119-A155-B961CC15D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051" y="857250"/>
            <a:ext cx="1673760" cy="17408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8973C0-4796-4B98-84FA-3EB5AC4AB58A}"/>
              </a:ext>
            </a:extLst>
          </p:cNvPr>
          <p:cNvSpPr txBox="1"/>
          <p:nvPr/>
        </p:nvSpPr>
        <p:spPr>
          <a:xfrm>
            <a:off x="57150" y="29602"/>
            <a:ext cx="891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chemeClr val="bg1"/>
                </a:solidFill>
              </a:rPr>
              <a:t>Off-targets can have mismatched motifs, across all doses of </a:t>
            </a:r>
            <a:r>
              <a:rPr lang="en-US" sz="2700" b="1" dirty="0" err="1">
                <a:solidFill>
                  <a:schemeClr val="bg1"/>
                </a:solidFill>
              </a:rPr>
              <a:t>risdiplam</a:t>
            </a:r>
            <a:r>
              <a:rPr lang="en-US" sz="2700" b="1" dirty="0">
                <a:solidFill>
                  <a:schemeClr val="bg1"/>
                </a:solidFill>
              </a:rPr>
              <a:t> in iPSC-MN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523223-9B5C-4BD6-85F2-F8034EA29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551" y="2396568"/>
            <a:ext cx="1595477" cy="17632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91C7BCC-2051-45C2-BF07-5693E480D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4237" y="887790"/>
            <a:ext cx="1569383" cy="17781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BD833B-06F4-4390-B988-D78E87DCE9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0439" y="2423126"/>
            <a:ext cx="1591750" cy="1733404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A428A4B9-9754-4433-B2DA-8EDDF04E745B}"/>
              </a:ext>
            </a:extLst>
          </p:cNvPr>
          <p:cNvGrpSpPr/>
          <p:nvPr/>
        </p:nvGrpSpPr>
        <p:grpSpPr>
          <a:xfrm>
            <a:off x="45611" y="1269131"/>
            <a:ext cx="868790" cy="1828800"/>
            <a:chOff x="6815406" y="2532471"/>
            <a:chExt cx="1158386" cy="243840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55C95B-4AA8-4935-85E8-77B850C49C3C}"/>
                </a:ext>
              </a:extLst>
            </p:cNvPr>
            <p:cNvSpPr txBox="1"/>
            <p:nvPr/>
          </p:nvSpPr>
          <p:spPr>
            <a:xfrm rot="16200000">
              <a:off x="5934760" y="3413117"/>
              <a:ext cx="243840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bg1"/>
                  </a:solidFill>
                </a:rPr>
                <a:t>num. mismatch</a:t>
              </a:r>
            </a:p>
            <a:p>
              <a:pPr algn="ctr"/>
              <a:r>
                <a:rPr lang="en-US" sz="1350" dirty="0">
                  <a:solidFill>
                    <a:schemeClr val="bg1"/>
                  </a:solidFill>
                </a:rPr>
                <a:t>From </a:t>
              </a:r>
              <a:r>
                <a:rPr lang="en-US" sz="1350" dirty="0" err="1">
                  <a:solidFill>
                    <a:schemeClr val="bg1"/>
                  </a:solidFill>
                </a:rPr>
                <a:t>AnGAGTAAG</a:t>
              </a:r>
              <a:endParaRPr lang="en-US" sz="1350" dirty="0">
                <a:solidFill>
                  <a:schemeClr val="bg1"/>
                </a:solidFill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C890F07-FBB1-4505-9061-8E7514DBA87E}"/>
                </a:ext>
              </a:extLst>
            </p:cNvPr>
            <p:cNvGrpSpPr/>
            <p:nvPr/>
          </p:nvGrpSpPr>
          <p:grpSpPr>
            <a:xfrm>
              <a:off x="7454244" y="2920583"/>
              <a:ext cx="519548" cy="1546574"/>
              <a:chOff x="6790458" y="2967139"/>
              <a:chExt cx="320850" cy="1153125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899E8424-1DCF-44AC-8837-083E92B67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90458" y="3000124"/>
                <a:ext cx="228600" cy="1120140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6D2316-762C-46BD-AAD9-014F6A73F608}"/>
                  </a:ext>
                </a:extLst>
              </p:cNvPr>
              <p:cNvSpPr txBox="1"/>
              <p:nvPr/>
            </p:nvSpPr>
            <p:spPr>
              <a:xfrm>
                <a:off x="6961905" y="2967139"/>
                <a:ext cx="149403" cy="2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6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38AB219-FA57-4FD1-8967-CB8B8F37A8A4}"/>
                  </a:ext>
                </a:extLst>
              </p:cNvPr>
              <p:cNvSpPr txBox="1"/>
              <p:nvPr/>
            </p:nvSpPr>
            <p:spPr>
              <a:xfrm>
                <a:off x="6961905" y="3130748"/>
                <a:ext cx="149403" cy="2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237453D-3EB2-4A7A-BD79-2B7B9BD50164}"/>
                  </a:ext>
                </a:extLst>
              </p:cNvPr>
              <p:cNvSpPr txBox="1"/>
              <p:nvPr/>
            </p:nvSpPr>
            <p:spPr>
              <a:xfrm>
                <a:off x="6961905" y="3286125"/>
                <a:ext cx="149403" cy="2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91F04D3-68B5-4D6B-9C90-EE04269A72ED}"/>
                  </a:ext>
                </a:extLst>
              </p:cNvPr>
              <p:cNvSpPr txBox="1"/>
              <p:nvPr/>
            </p:nvSpPr>
            <p:spPr>
              <a:xfrm>
                <a:off x="6961906" y="3419475"/>
                <a:ext cx="149402" cy="2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E54DF40-CD48-4355-98DB-D25D47B5820C}"/>
                  </a:ext>
                </a:extLst>
              </p:cNvPr>
              <p:cNvSpPr txBox="1"/>
              <p:nvPr/>
            </p:nvSpPr>
            <p:spPr>
              <a:xfrm>
                <a:off x="6961905" y="3571875"/>
                <a:ext cx="149403" cy="2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19DB9BA-0E35-426D-859B-2E9DB41B0252}"/>
                  </a:ext>
                </a:extLst>
              </p:cNvPr>
              <p:cNvSpPr txBox="1"/>
              <p:nvPr/>
            </p:nvSpPr>
            <p:spPr>
              <a:xfrm>
                <a:off x="6961905" y="3714750"/>
                <a:ext cx="149403" cy="2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804AD8-9DEF-41DD-9479-2C3D75955250}"/>
                  </a:ext>
                </a:extLst>
              </p:cNvPr>
              <p:cNvSpPr txBox="1"/>
              <p:nvPr/>
            </p:nvSpPr>
            <p:spPr>
              <a:xfrm>
                <a:off x="6961905" y="3867150"/>
                <a:ext cx="149403" cy="2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0</a:t>
                </a:r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05945BA-91B0-4DF4-8641-F0A2E18C3015}"/>
              </a:ext>
            </a:extLst>
          </p:cNvPr>
          <p:cNvSpPr txBox="1"/>
          <p:nvPr/>
        </p:nvSpPr>
        <p:spPr>
          <a:xfrm>
            <a:off x="57150" y="4229100"/>
            <a:ext cx="5037240" cy="895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1. 0.1 vs 0.3: Low </a:t>
            </a:r>
            <a:r>
              <a:rPr lang="en-US" sz="1200" dirty="0" err="1">
                <a:solidFill>
                  <a:schemeClr val="bg1"/>
                </a:solidFill>
              </a:rPr>
              <a:t>dPSI</a:t>
            </a:r>
            <a:r>
              <a:rPr lang="en-US" sz="1200" dirty="0">
                <a:solidFill>
                  <a:schemeClr val="bg1"/>
                </a:solidFill>
              </a:rPr>
              <a:t> threshold allows more fraction of mismatched motifs </a:t>
            </a:r>
          </a:p>
          <a:p>
            <a:pPr>
              <a:spcAft>
                <a:spcPts val="450"/>
              </a:spcAft>
            </a:pPr>
            <a:r>
              <a:rPr lang="en-US" sz="1200" dirty="0">
                <a:solidFill>
                  <a:schemeClr val="bg1"/>
                </a:solidFill>
              </a:rPr>
              <a:t>             =&gt; mismatched motifs have lower probability of getting spliced. </a:t>
            </a:r>
          </a:p>
          <a:p>
            <a:r>
              <a:rPr lang="en-US" sz="1200" dirty="0">
                <a:solidFill>
                  <a:schemeClr val="bg1"/>
                </a:solidFill>
              </a:rPr>
              <a:t>2. Across dose: Fraction of </a:t>
            </a:r>
            <a:r>
              <a:rPr lang="en-US" sz="1200" dirty="0" err="1">
                <a:solidFill>
                  <a:schemeClr val="bg1"/>
                </a:solidFill>
              </a:rPr>
              <a:t>num.mismatch</a:t>
            </a:r>
            <a:r>
              <a:rPr lang="en-US" sz="1200" dirty="0">
                <a:solidFill>
                  <a:schemeClr val="bg1"/>
                </a:solidFill>
              </a:rPr>
              <a:t> do not change much as a </a:t>
            </a:r>
            <a:r>
              <a:rPr lang="en-US" sz="1200" dirty="0" err="1">
                <a:solidFill>
                  <a:schemeClr val="bg1"/>
                </a:solidFill>
              </a:rPr>
              <a:t>fnc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    of increasing dose =&gt; </a:t>
            </a:r>
            <a:r>
              <a:rPr lang="en-US" sz="1200" i="1" dirty="0">
                <a:solidFill>
                  <a:schemeClr val="bg1"/>
                </a:solidFill>
                <a:sym typeface="Wingdings" panose="05000000000000000000" pitchFamily="2" charset="2"/>
              </a:rPr>
              <a:t>off-target motifs are expected to have similar EC50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5931836-A7BB-4269-AFE6-02A6852C35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9205" y="1651840"/>
            <a:ext cx="1082861" cy="382351"/>
          </a:xfrm>
          <a:prstGeom prst="rect">
            <a:avLst/>
          </a:prstGeom>
          <a:noFill/>
          <a:ln w="25400">
            <a:solidFill>
              <a:srgbClr val="A020F0"/>
            </a:solidFill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76D3AC3-E4AC-4BA1-9701-DF1CF27F49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12496" y="802602"/>
            <a:ext cx="1068907" cy="379559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2965353-7F9B-4D87-BBB6-0F9902ACB6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3391" y="2965357"/>
            <a:ext cx="1074489" cy="368396"/>
          </a:xfrm>
          <a:prstGeom prst="rect">
            <a:avLst/>
          </a:prstGeom>
          <a:ln w="25400">
            <a:solidFill>
              <a:srgbClr val="00CC00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8B0FC50-3A1C-4F85-B18C-D4F2FC02B1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13391" y="1233447"/>
            <a:ext cx="1071698" cy="365606"/>
          </a:xfrm>
          <a:prstGeom prst="rect">
            <a:avLst/>
          </a:prstGeom>
          <a:ln w="25400">
            <a:solidFill>
              <a:srgbClr val="8B4789"/>
            </a:solidFill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01D1C78-6E5B-40C6-8EAB-D4C596EB5D9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91064" y="2088903"/>
            <a:ext cx="1096816" cy="360023"/>
          </a:xfrm>
          <a:prstGeom prst="rect">
            <a:avLst/>
          </a:prstGeom>
          <a:ln w="25400">
            <a:solidFill>
              <a:srgbClr val="4D4DFF"/>
            </a:solidFill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4A83D0D-9545-4AF4-AC9F-7B7A063820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07477" y="2521627"/>
            <a:ext cx="1068907" cy="368396"/>
          </a:xfrm>
          <a:prstGeom prst="rect">
            <a:avLst/>
          </a:prstGeom>
          <a:ln w="25400">
            <a:solidFill>
              <a:srgbClr val="00B3FF"/>
            </a:solidFill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D0A873D-8E12-4108-A9EC-94F4301990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21764" y="3404031"/>
            <a:ext cx="1066116" cy="376769"/>
          </a:xfrm>
          <a:prstGeom prst="rect">
            <a:avLst/>
          </a:prstGeom>
          <a:ln w="25400">
            <a:solidFill>
              <a:srgbClr val="FFFF80"/>
            </a:solidFill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61A8601-E883-4D21-BE61-9D3C555501B3}"/>
              </a:ext>
            </a:extLst>
          </p:cNvPr>
          <p:cNvSpPr txBox="1"/>
          <p:nvPr/>
        </p:nvSpPr>
        <p:spPr>
          <a:xfrm>
            <a:off x="5469376" y="3771900"/>
            <a:ext cx="98857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21BD1F0-1631-4639-BDE1-165BC7A0353C}"/>
              </a:ext>
            </a:extLst>
          </p:cNvPr>
          <p:cNvSpPr txBox="1"/>
          <p:nvPr/>
        </p:nvSpPr>
        <p:spPr>
          <a:xfrm>
            <a:off x="5462514" y="608940"/>
            <a:ext cx="98857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9837444-A9E6-41D8-BE3D-DF084259D84D}"/>
              </a:ext>
            </a:extLst>
          </p:cNvPr>
          <p:cNvSpPr txBox="1"/>
          <p:nvPr/>
        </p:nvSpPr>
        <p:spPr>
          <a:xfrm>
            <a:off x="6629401" y="1213225"/>
            <a:ext cx="24574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Position</a:t>
            </a:r>
          </a:p>
          <a:p>
            <a:r>
              <a:rPr lang="en-US" sz="1200" dirty="0">
                <a:solidFill>
                  <a:schemeClr val="bg1"/>
                </a:solidFill>
              </a:rPr>
              <a:t>1~2 : always GT 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-1 : A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G, canonical 5’ss?</a:t>
            </a:r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3~5 : AAG fades 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-3: A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N</a:t>
            </a:r>
            <a:r>
              <a:rPr lang="en-US" sz="1200" dirty="0">
                <a:solidFill>
                  <a:schemeClr val="bg1"/>
                </a:solidFill>
              </a:rPr>
              <a:t> from 1 mismatch on.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DA33501-3E32-4936-8998-18940159BE15}"/>
              </a:ext>
            </a:extLst>
          </p:cNvPr>
          <p:cNvGrpSpPr/>
          <p:nvPr/>
        </p:nvGrpSpPr>
        <p:grpSpPr>
          <a:xfrm>
            <a:off x="6914653" y="4316538"/>
            <a:ext cx="1894291" cy="880921"/>
            <a:chOff x="1425169" y="4877093"/>
            <a:chExt cx="4030030" cy="2123552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64CE151-E756-41A5-B3D5-C62B00AAE34D}"/>
                </a:ext>
              </a:extLst>
            </p:cNvPr>
            <p:cNvCxnSpPr/>
            <p:nvPr/>
          </p:nvCxnSpPr>
          <p:spPr>
            <a:xfrm>
              <a:off x="2178603" y="6277268"/>
              <a:ext cx="3048000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705A4CB-C1F2-4027-B742-7095E2C437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54803" y="4877093"/>
              <a:ext cx="0" cy="147637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EFDEB95-AC59-413B-AD8C-F6D43343071E}"/>
                </a:ext>
              </a:extLst>
            </p:cNvPr>
            <p:cNvSpPr txBox="1"/>
            <p:nvPr/>
          </p:nvSpPr>
          <p:spPr>
            <a:xfrm>
              <a:off x="4333970" y="6277266"/>
              <a:ext cx="1121229" cy="723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solidFill>
                    <a:schemeClr val="bg1"/>
                  </a:solidFill>
                </a:rPr>
                <a:t>dose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853D8E8-BA62-4100-8953-2583966BF515}"/>
                </a:ext>
              </a:extLst>
            </p:cNvPr>
            <p:cNvSpPr txBox="1"/>
            <p:nvPr/>
          </p:nvSpPr>
          <p:spPr>
            <a:xfrm rot="16200000">
              <a:off x="1390950" y="5143610"/>
              <a:ext cx="1148829" cy="1080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 err="1">
                  <a:solidFill>
                    <a:schemeClr val="bg1"/>
                  </a:solidFill>
                </a:rPr>
                <a:t>dPSI</a:t>
              </a:r>
              <a:endParaRPr 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56" name="Freeform: Shape 15">
              <a:extLst>
                <a:ext uri="{FF2B5EF4-FFF2-40B4-BE49-F238E27FC236}">
                  <a16:creationId xmlns:a16="http://schemas.microsoft.com/office/drawing/2014/main" id="{8DFDCDB3-7E2D-43ED-8182-FE65A0143626}"/>
                </a:ext>
              </a:extLst>
            </p:cNvPr>
            <p:cNvSpPr/>
            <p:nvPr/>
          </p:nvSpPr>
          <p:spPr>
            <a:xfrm>
              <a:off x="2283379" y="4991393"/>
              <a:ext cx="2886068" cy="1276350"/>
            </a:xfrm>
            <a:custGeom>
              <a:avLst/>
              <a:gdLst>
                <a:gd name="connsiteX0" fmla="*/ 0 w 2886075"/>
                <a:gd name="connsiteY0" fmla="*/ 1317117 h 1317117"/>
                <a:gd name="connsiteX1" fmla="*/ 571500 w 2886075"/>
                <a:gd name="connsiteY1" fmla="*/ 1231392 h 1317117"/>
                <a:gd name="connsiteX2" fmla="*/ 847725 w 2886075"/>
                <a:gd name="connsiteY2" fmla="*/ 917067 h 1317117"/>
                <a:gd name="connsiteX3" fmla="*/ 1114425 w 2886075"/>
                <a:gd name="connsiteY3" fmla="*/ 355092 h 1317117"/>
                <a:gd name="connsiteX4" fmla="*/ 1371600 w 2886075"/>
                <a:gd name="connsiteY4" fmla="*/ 69342 h 1317117"/>
                <a:gd name="connsiteX5" fmla="*/ 1609725 w 2886075"/>
                <a:gd name="connsiteY5" fmla="*/ 2667 h 1317117"/>
                <a:gd name="connsiteX6" fmla="*/ 1857375 w 2886075"/>
                <a:gd name="connsiteY6" fmla="*/ 12192 h 1317117"/>
                <a:gd name="connsiteX7" fmla="*/ 2886075 w 2886075"/>
                <a:gd name="connsiteY7" fmla="*/ 21717 h 1317117"/>
                <a:gd name="connsiteX8" fmla="*/ 2886075 w 2886075"/>
                <a:gd name="connsiteY8" fmla="*/ 21717 h 1317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86075" h="1317117">
                  <a:moveTo>
                    <a:pt x="0" y="1317117"/>
                  </a:moveTo>
                  <a:cubicBezTo>
                    <a:pt x="215106" y="1307592"/>
                    <a:pt x="430213" y="1298067"/>
                    <a:pt x="571500" y="1231392"/>
                  </a:cubicBezTo>
                  <a:cubicBezTo>
                    <a:pt x="712787" y="1164717"/>
                    <a:pt x="757238" y="1063117"/>
                    <a:pt x="847725" y="917067"/>
                  </a:cubicBezTo>
                  <a:cubicBezTo>
                    <a:pt x="938213" y="771017"/>
                    <a:pt x="1027113" y="496379"/>
                    <a:pt x="1114425" y="355092"/>
                  </a:cubicBezTo>
                  <a:cubicBezTo>
                    <a:pt x="1201737" y="213805"/>
                    <a:pt x="1289050" y="128079"/>
                    <a:pt x="1371600" y="69342"/>
                  </a:cubicBezTo>
                  <a:cubicBezTo>
                    <a:pt x="1454150" y="10604"/>
                    <a:pt x="1528763" y="12192"/>
                    <a:pt x="1609725" y="2667"/>
                  </a:cubicBezTo>
                  <a:cubicBezTo>
                    <a:pt x="1690687" y="-6858"/>
                    <a:pt x="1857375" y="12192"/>
                    <a:pt x="1857375" y="12192"/>
                  </a:cubicBezTo>
                  <a:lnTo>
                    <a:pt x="2886075" y="21717"/>
                  </a:lnTo>
                  <a:lnTo>
                    <a:pt x="2886075" y="21717"/>
                  </a:lnTo>
                </a:path>
              </a:pathLst>
            </a:custGeom>
            <a:noFill/>
            <a:ln>
              <a:solidFill>
                <a:srgbClr val="FFFF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7" name="Freeform: Shape 17">
              <a:extLst>
                <a:ext uri="{FF2B5EF4-FFF2-40B4-BE49-F238E27FC236}">
                  <a16:creationId xmlns:a16="http://schemas.microsoft.com/office/drawing/2014/main" id="{B4A24F3B-6053-4CC8-8C11-C45B1F730ADF}"/>
                </a:ext>
              </a:extLst>
            </p:cNvPr>
            <p:cNvSpPr/>
            <p:nvPr/>
          </p:nvSpPr>
          <p:spPr>
            <a:xfrm>
              <a:off x="2369103" y="4987007"/>
              <a:ext cx="2752718" cy="1276350"/>
            </a:xfrm>
            <a:custGeom>
              <a:avLst/>
              <a:gdLst>
                <a:gd name="connsiteX0" fmla="*/ 0 w 3086100"/>
                <a:gd name="connsiteY0" fmla="*/ 1285875 h 1300539"/>
                <a:gd name="connsiteX1" fmla="*/ 723900 w 3086100"/>
                <a:gd name="connsiteY1" fmla="*/ 1285875 h 1300539"/>
                <a:gd name="connsiteX2" fmla="*/ 1085850 w 3086100"/>
                <a:gd name="connsiteY2" fmla="*/ 1133475 h 1300539"/>
                <a:gd name="connsiteX3" fmla="*/ 1285875 w 3086100"/>
                <a:gd name="connsiteY3" fmla="*/ 847725 h 1300539"/>
                <a:gd name="connsiteX4" fmla="*/ 1514475 w 3086100"/>
                <a:gd name="connsiteY4" fmla="*/ 409575 h 1300539"/>
                <a:gd name="connsiteX5" fmla="*/ 1657350 w 3086100"/>
                <a:gd name="connsiteY5" fmla="*/ 152400 h 1300539"/>
                <a:gd name="connsiteX6" fmla="*/ 1838325 w 3086100"/>
                <a:gd name="connsiteY6" fmla="*/ 47625 h 1300539"/>
                <a:gd name="connsiteX7" fmla="*/ 2085975 w 3086100"/>
                <a:gd name="connsiteY7" fmla="*/ 9525 h 1300539"/>
                <a:gd name="connsiteX8" fmla="*/ 3086100 w 3086100"/>
                <a:gd name="connsiteY8" fmla="*/ 0 h 1300539"/>
                <a:gd name="connsiteX9" fmla="*/ 3086100 w 3086100"/>
                <a:gd name="connsiteY9" fmla="*/ 0 h 130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6100" h="1300539">
                  <a:moveTo>
                    <a:pt x="0" y="1285875"/>
                  </a:moveTo>
                  <a:cubicBezTo>
                    <a:pt x="271462" y="1298575"/>
                    <a:pt x="542925" y="1311275"/>
                    <a:pt x="723900" y="1285875"/>
                  </a:cubicBezTo>
                  <a:cubicBezTo>
                    <a:pt x="904875" y="1260475"/>
                    <a:pt x="992188" y="1206500"/>
                    <a:pt x="1085850" y="1133475"/>
                  </a:cubicBezTo>
                  <a:cubicBezTo>
                    <a:pt x="1179512" y="1060450"/>
                    <a:pt x="1214438" y="968375"/>
                    <a:pt x="1285875" y="847725"/>
                  </a:cubicBezTo>
                  <a:cubicBezTo>
                    <a:pt x="1357312" y="727075"/>
                    <a:pt x="1452563" y="525462"/>
                    <a:pt x="1514475" y="409575"/>
                  </a:cubicBezTo>
                  <a:cubicBezTo>
                    <a:pt x="1576387" y="293688"/>
                    <a:pt x="1603375" y="212725"/>
                    <a:pt x="1657350" y="152400"/>
                  </a:cubicBezTo>
                  <a:cubicBezTo>
                    <a:pt x="1711325" y="92075"/>
                    <a:pt x="1766888" y="71437"/>
                    <a:pt x="1838325" y="47625"/>
                  </a:cubicBezTo>
                  <a:cubicBezTo>
                    <a:pt x="1909762" y="23813"/>
                    <a:pt x="1878013" y="17462"/>
                    <a:pt x="2085975" y="9525"/>
                  </a:cubicBezTo>
                  <a:cubicBezTo>
                    <a:pt x="2293938" y="1587"/>
                    <a:pt x="3086100" y="0"/>
                    <a:pt x="3086100" y="0"/>
                  </a:cubicBezTo>
                  <a:lnTo>
                    <a:pt x="3086100" y="0"/>
                  </a:lnTo>
                </a:path>
              </a:pathLst>
            </a:custGeom>
            <a:noFill/>
            <a:ln>
              <a:solidFill>
                <a:srgbClr val="00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8" name="Freeform: Shape 19">
              <a:extLst>
                <a:ext uri="{FF2B5EF4-FFF2-40B4-BE49-F238E27FC236}">
                  <a16:creationId xmlns:a16="http://schemas.microsoft.com/office/drawing/2014/main" id="{C916B7C7-A5F5-4ACE-B92B-79FE9BEBC37E}"/>
                </a:ext>
              </a:extLst>
            </p:cNvPr>
            <p:cNvSpPr/>
            <p:nvPr/>
          </p:nvSpPr>
          <p:spPr>
            <a:xfrm>
              <a:off x="2588179" y="4987143"/>
              <a:ext cx="2638424" cy="1280600"/>
            </a:xfrm>
            <a:custGeom>
              <a:avLst/>
              <a:gdLst>
                <a:gd name="connsiteX0" fmla="*/ 0 w 2847975"/>
                <a:gd name="connsiteY0" fmla="*/ 1280600 h 1280600"/>
                <a:gd name="connsiteX1" fmla="*/ 1104900 w 2847975"/>
                <a:gd name="connsiteY1" fmla="*/ 1232975 h 1280600"/>
                <a:gd name="connsiteX2" fmla="*/ 1447800 w 2847975"/>
                <a:gd name="connsiteY2" fmla="*/ 1004375 h 1280600"/>
                <a:gd name="connsiteX3" fmla="*/ 1790700 w 2847975"/>
                <a:gd name="connsiteY3" fmla="*/ 147125 h 1280600"/>
                <a:gd name="connsiteX4" fmla="*/ 2162175 w 2847975"/>
                <a:gd name="connsiteY4" fmla="*/ 13775 h 1280600"/>
                <a:gd name="connsiteX5" fmla="*/ 2847975 w 2847975"/>
                <a:gd name="connsiteY5" fmla="*/ 4250 h 1280600"/>
                <a:gd name="connsiteX6" fmla="*/ 2847975 w 2847975"/>
                <a:gd name="connsiteY6" fmla="*/ 4250 h 128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7975" h="1280600">
                  <a:moveTo>
                    <a:pt x="0" y="1280600"/>
                  </a:moveTo>
                  <a:cubicBezTo>
                    <a:pt x="431800" y="1279806"/>
                    <a:pt x="863600" y="1279012"/>
                    <a:pt x="1104900" y="1232975"/>
                  </a:cubicBezTo>
                  <a:cubicBezTo>
                    <a:pt x="1346200" y="1186938"/>
                    <a:pt x="1333500" y="1185350"/>
                    <a:pt x="1447800" y="1004375"/>
                  </a:cubicBezTo>
                  <a:cubicBezTo>
                    <a:pt x="1562100" y="823400"/>
                    <a:pt x="1671638" y="312225"/>
                    <a:pt x="1790700" y="147125"/>
                  </a:cubicBezTo>
                  <a:cubicBezTo>
                    <a:pt x="1909762" y="-17975"/>
                    <a:pt x="1985963" y="37587"/>
                    <a:pt x="2162175" y="13775"/>
                  </a:cubicBezTo>
                  <a:cubicBezTo>
                    <a:pt x="2338387" y="-10037"/>
                    <a:pt x="2847975" y="4250"/>
                    <a:pt x="2847975" y="4250"/>
                  </a:cubicBezTo>
                  <a:lnTo>
                    <a:pt x="2847975" y="4250"/>
                  </a:lnTo>
                </a:path>
              </a:pathLst>
            </a:custGeom>
            <a:noFill/>
            <a:ln>
              <a:solidFill>
                <a:srgbClr val="00B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" name="Freeform: Shape 24">
              <a:extLst>
                <a:ext uri="{FF2B5EF4-FFF2-40B4-BE49-F238E27FC236}">
                  <a16:creationId xmlns:a16="http://schemas.microsoft.com/office/drawing/2014/main" id="{C1778BC5-366E-42D3-A892-FA4A642E2495}"/>
                </a:ext>
              </a:extLst>
            </p:cNvPr>
            <p:cNvSpPr/>
            <p:nvPr/>
          </p:nvSpPr>
          <p:spPr>
            <a:xfrm rot="10800000">
              <a:off x="2540560" y="4981869"/>
              <a:ext cx="2886068" cy="1276350"/>
            </a:xfrm>
            <a:custGeom>
              <a:avLst/>
              <a:gdLst>
                <a:gd name="connsiteX0" fmla="*/ 0 w 2886075"/>
                <a:gd name="connsiteY0" fmla="*/ 1317117 h 1317117"/>
                <a:gd name="connsiteX1" fmla="*/ 571500 w 2886075"/>
                <a:gd name="connsiteY1" fmla="*/ 1231392 h 1317117"/>
                <a:gd name="connsiteX2" fmla="*/ 847725 w 2886075"/>
                <a:gd name="connsiteY2" fmla="*/ 917067 h 1317117"/>
                <a:gd name="connsiteX3" fmla="*/ 1114425 w 2886075"/>
                <a:gd name="connsiteY3" fmla="*/ 355092 h 1317117"/>
                <a:gd name="connsiteX4" fmla="*/ 1371600 w 2886075"/>
                <a:gd name="connsiteY4" fmla="*/ 69342 h 1317117"/>
                <a:gd name="connsiteX5" fmla="*/ 1609725 w 2886075"/>
                <a:gd name="connsiteY5" fmla="*/ 2667 h 1317117"/>
                <a:gd name="connsiteX6" fmla="*/ 1857375 w 2886075"/>
                <a:gd name="connsiteY6" fmla="*/ 12192 h 1317117"/>
                <a:gd name="connsiteX7" fmla="*/ 2886075 w 2886075"/>
                <a:gd name="connsiteY7" fmla="*/ 21717 h 1317117"/>
                <a:gd name="connsiteX8" fmla="*/ 2886075 w 2886075"/>
                <a:gd name="connsiteY8" fmla="*/ 21717 h 1317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86075" h="1317117">
                  <a:moveTo>
                    <a:pt x="0" y="1317117"/>
                  </a:moveTo>
                  <a:cubicBezTo>
                    <a:pt x="215106" y="1307592"/>
                    <a:pt x="430213" y="1298067"/>
                    <a:pt x="571500" y="1231392"/>
                  </a:cubicBezTo>
                  <a:cubicBezTo>
                    <a:pt x="712787" y="1164717"/>
                    <a:pt x="757238" y="1063117"/>
                    <a:pt x="847725" y="917067"/>
                  </a:cubicBezTo>
                  <a:cubicBezTo>
                    <a:pt x="938213" y="771017"/>
                    <a:pt x="1027113" y="496379"/>
                    <a:pt x="1114425" y="355092"/>
                  </a:cubicBezTo>
                  <a:cubicBezTo>
                    <a:pt x="1201737" y="213805"/>
                    <a:pt x="1289050" y="128079"/>
                    <a:pt x="1371600" y="69342"/>
                  </a:cubicBezTo>
                  <a:cubicBezTo>
                    <a:pt x="1454150" y="10604"/>
                    <a:pt x="1528763" y="12192"/>
                    <a:pt x="1609725" y="2667"/>
                  </a:cubicBezTo>
                  <a:cubicBezTo>
                    <a:pt x="1690687" y="-6858"/>
                    <a:pt x="1857375" y="12192"/>
                    <a:pt x="1857375" y="12192"/>
                  </a:cubicBezTo>
                  <a:lnTo>
                    <a:pt x="2886075" y="21717"/>
                  </a:lnTo>
                  <a:lnTo>
                    <a:pt x="2886075" y="21717"/>
                  </a:lnTo>
                </a:path>
              </a:pathLst>
            </a:custGeom>
            <a:noFill/>
            <a:ln>
              <a:solidFill>
                <a:srgbClr val="A02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9B1E89D-ED16-4647-928B-D76133087FBD}"/>
              </a:ext>
            </a:extLst>
          </p:cNvPr>
          <p:cNvGrpSpPr/>
          <p:nvPr/>
        </p:nvGrpSpPr>
        <p:grpSpPr>
          <a:xfrm>
            <a:off x="5082848" y="4335289"/>
            <a:ext cx="1778876" cy="857838"/>
            <a:chOff x="7233311" y="4936386"/>
            <a:chExt cx="3784488" cy="2067906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0B4C2113-4767-497C-8208-87AAF5298CD0}"/>
                </a:ext>
              </a:extLst>
            </p:cNvPr>
            <p:cNvCxnSpPr/>
            <p:nvPr/>
          </p:nvCxnSpPr>
          <p:spPr>
            <a:xfrm>
              <a:off x="7741202" y="6336561"/>
              <a:ext cx="3048000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E70E3CA8-83AF-4A85-9C8F-3C405ED9F0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7402" y="4936386"/>
              <a:ext cx="0" cy="147637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850D578-1400-41CB-9D56-BC50C47BA83D}"/>
                </a:ext>
              </a:extLst>
            </p:cNvPr>
            <p:cNvSpPr txBox="1"/>
            <p:nvPr/>
          </p:nvSpPr>
          <p:spPr>
            <a:xfrm>
              <a:off x="9896564" y="6336558"/>
              <a:ext cx="1121235" cy="667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dose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A437849-66A4-4475-8D29-6F43D3E8EE58}"/>
                </a:ext>
              </a:extLst>
            </p:cNvPr>
            <p:cNvSpPr txBox="1"/>
            <p:nvPr/>
          </p:nvSpPr>
          <p:spPr>
            <a:xfrm rot="16200000">
              <a:off x="6872583" y="5630484"/>
              <a:ext cx="1310760" cy="58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</a:rPr>
                <a:t>dPSI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65" name="Freeform: Shape 31">
              <a:extLst>
                <a:ext uri="{FF2B5EF4-FFF2-40B4-BE49-F238E27FC236}">
                  <a16:creationId xmlns:a16="http://schemas.microsoft.com/office/drawing/2014/main" id="{A8B4670E-C2F3-488B-A13D-E7BE5E8B6D94}"/>
                </a:ext>
              </a:extLst>
            </p:cNvPr>
            <p:cNvSpPr/>
            <p:nvPr/>
          </p:nvSpPr>
          <p:spPr>
            <a:xfrm>
              <a:off x="7931702" y="6098436"/>
              <a:ext cx="2752718" cy="224213"/>
            </a:xfrm>
            <a:custGeom>
              <a:avLst/>
              <a:gdLst>
                <a:gd name="connsiteX0" fmla="*/ 0 w 3086100"/>
                <a:gd name="connsiteY0" fmla="*/ 1285875 h 1300539"/>
                <a:gd name="connsiteX1" fmla="*/ 723900 w 3086100"/>
                <a:gd name="connsiteY1" fmla="*/ 1285875 h 1300539"/>
                <a:gd name="connsiteX2" fmla="*/ 1085850 w 3086100"/>
                <a:gd name="connsiteY2" fmla="*/ 1133475 h 1300539"/>
                <a:gd name="connsiteX3" fmla="*/ 1285875 w 3086100"/>
                <a:gd name="connsiteY3" fmla="*/ 847725 h 1300539"/>
                <a:gd name="connsiteX4" fmla="*/ 1514475 w 3086100"/>
                <a:gd name="connsiteY4" fmla="*/ 409575 h 1300539"/>
                <a:gd name="connsiteX5" fmla="*/ 1657350 w 3086100"/>
                <a:gd name="connsiteY5" fmla="*/ 152400 h 1300539"/>
                <a:gd name="connsiteX6" fmla="*/ 1838325 w 3086100"/>
                <a:gd name="connsiteY6" fmla="*/ 47625 h 1300539"/>
                <a:gd name="connsiteX7" fmla="*/ 2085975 w 3086100"/>
                <a:gd name="connsiteY7" fmla="*/ 9525 h 1300539"/>
                <a:gd name="connsiteX8" fmla="*/ 3086100 w 3086100"/>
                <a:gd name="connsiteY8" fmla="*/ 0 h 1300539"/>
                <a:gd name="connsiteX9" fmla="*/ 3086100 w 3086100"/>
                <a:gd name="connsiteY9" fmla="*/ 0 h 130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6100" h="1300539">
                  <a:moveTo>
                    <a:pt x="0" y="1285875"/>
                  </a:moveTo>
                  <a:cubicBezTo>
                    <a:pt x="271462" y="1298575"/>
                    <a:pt x="542925" y="1311275"/>
                    <a:pt x="723900" y="1285875"/>
                  </a:cubicBezTo>
                  <a:cubicBezTo>
                    <a:pt x="904875" y="1260475"/>
                    <a:pt x="992188" y="1206500"/>
                    <a:pt x="1085850" y="1133475"/>
                  </a:cubicBezTo>
                  <a:cubicBezTo>
                    <a:pt x="1179512" y="1060450"/>
                    <a:pt x="1214438" y="968375"/>
                    <a:pt x="1285875" y="847725"/>
                  </a:cubicBezTo>
                  <a:cubicBezTo>
                    <a:pt x="1357312" y="727075"/>
                    <a:pt x="1452563" y="525462"/>
                    <a:pt x="1514475" y="409575"/>
                  </a:cubicBezTo>
                  <a:cubicBezTo>
                    <a:pt x="1576387" y="293688"/>
                    <a:pt x="1603375" y="212725"/>
                    <a:pt x="1657350" y="152400"/>
                  </a:cubicBezTo>
                  <a:cubicBezTo>
                    <a:pt x="1711325" y="92075"/>
                    <a:pt x="1766888" y="71437"/>
                    <a:pt x="1838325" y="47625"/>
                  </a:cubicBezTo>
                  <a:cubicBezTo>
                    <a:pt x="1909762" y="23813"/>
                    <a:pt x="1878013" y="17462"/>
                    <a:pt x="2085975" y="9525"/>
                  </a:cubicBezTo>
                  <a:cubicBezTo>
                    <a:pt x="2293938" y="1587"/>
                    <a:pt x="3086100" y="0"/>
                    <a:pt x="3086100" y="0"/>
                  </a:cubicBezTo>
                  <a:lnTo>
                    <a:pt x="3086100" y="0"/>
                  </a:lnTo>
                </a:path>
              </a:pathLst>
            </a:custGeom>
            <a:noFill/>
            <a:ln>
              <a:solidFill>
                <a:srgbClr val="A02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Freeform: Shape 34">
              <a:extLst>
                <a:ext uri="{FF2B5EF4-FFF2-40B4-BE49-F238E27FC236}">
                  <a16:creationId xmlns:a16="http://schemas.microsoft.com/office/drawing/2014/main" id="{FEDFA863-0BE4-44ED-A1DB-710A6D9F9625}"/>
                </a:ext>
              </a:extLst>
            </p:cNvPr>
            <p:cNvSpPr/>
            <p:nvPr/>
          </p:nvSpPr>
          <p:spPr>
            <a:xfrm>
              <a:off x="7917413" y="5793635"/>
              <a:ext cx="2752718" cy="542927"/>
            </a:xfrm>
            <a:custGeom>
              <a:avLst/>
              <a:gdLst>
                <a:gd name="connsiteX0" fmla="*/ 0 w 3086100"/>
                <a:gd name="connsiteY0" fmla="*/ 1285875 h 1300539"/>
                <a:gd name="connsiteX1" fmla="*/ 723900 w 3086100"/>
                <a:gd name="connsiteY1" fmla="*/ 1285875 h 1300539"/>
                <a:gd name="connsiteX2" fmla="*/ 1085850 w 3086100"/>
                <a:gd name="connsiteY2" fmla="*/ 1133475 h 1300539"/>
                <a:gd name="connsiteX3" fmla="*/ 1285875 w 3086100"/>
                <a:gd name="connsiteY3" fmla="*/ 847725 h 1300539"/>
                <a:gd name="connsiteX4" fmla="*/ 1514475 w 3086100"/>
                <a:gd name="connsiteY4" fmla="*/ 409575 h 1300539"/>
                <a:gd name="connsiteX5" fmla="*/ 1657350 w 3086100"/>
                <a:gd name="connsiteY5" fmla="*/ 152400 h 1300539"/>
                <a:gd name="connsiteX6" fmla="*/ 1838325 w 3086100"/>
                <a:gd name="connsiteY6" fmla="*/ 47625 h 1300539"/>
                <a:gd name="connsiteX7" fmla="*/ 2085975 w 3086100"/>
                <a:gd name="connsiteY7" fmla="*/ 9525 h 1300539"/>
                <a:gd name="connsiteX8" fmla="*/ 3086100 w 3086100"/>
                <a:gd name="connsiteY8" fmla="*/ 0 h 1300539"/>
                <a:gd name="connsiteX9" fmla="*/ 3086100 w 3086100"/>
                <a:gd name="connsiteY9" fmla="*/ 0 h 130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6100" h="1300539">
                  <a:moveTo>
                    <a:pt x="0" y="1285875"/>
                  </a:moveTo>
                  <a:cubicBezTo>
                    <a:pt x="271462" y="1298575"/>
                    <a:pt x="542925" y="1311275"/>
                    <a:pt x="723900" y="1285875"/>
                  </a:cubicBezTo>
                  <a:cubicBezTo>
                    <a:pt x="904875" y="1260475"/>
                    <a:pt x="992188" y="1206500"/>
                    <a:pt x="1085850" y="1133475"/>
                  </a:cubicBezTo>
                  <a:cubicBezTo>
                    <a:pt x="1179512" y="1060450"/>
                    <a:pt x="1214438" y="968375"/>
                    <a:pt x="1285875" y="847725"/>
                  </a:cubicBezTo>
                  <a:cubicBezTo>
                    <a:pt x="1357312" y="727075"/>
                    <a:pt x="1452563" y="525462"/>
                    <a:pt x="1514475" y="409575"/>
                  </a:cubicBezTo>
                  <a:cubicBezTo>
                    <a:pt x="1576387" y="293688"/>
                    <a:pt x="1603375" y="212725"/>
                    <a:pt x="1657350" y="152400"/>
                  </a:cubicBezTo>
                  <a:cubicBezTo>
                    <a:pt x="1711325" y="92075"/>
                    <a:pt x="1766888" y="71437"/>
                    <a:pt x="1838325" y="47625"/>
                  </a:cubicBezTo>
                  <a:cubicBezTo>
                    <a:pt x="1909762" y="23813"/>
                    <a:pt x="1878013" y="17462"/>
                    <a:pt x="2085975" y="9525"/>
                  </a:cubicBezTo>
                  <a:cubicBezTo>
                    <a:pt x="2293938" y="1587"/>
                    <a:pt x="3086100" y="0"/>
                    <a:pt x="3086100" y="0"/>
                  </a:cubicBezTo>
                  <a:lnTo>
                    <a:pt x="3086100" y="0"/>
                  </a:lnTo>
                </a:path>
              </a:pathLst>
            </a:custGeom>
            <a:noFill/>
            <a:ln>
              <a:solidFill>
                <a:srgbClr val="00B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Freeform: Shape 35">
              <a:extLst>
                <a:ext uri="{FF2B5EF4-FFF2-40B4-BE49-F238E27FC236}">
                  <a16:creationId xmlns:a16="http://schemas.microsoft.com/office/drawing/2014/main" id="{337FA7D0-D3A3-4B29-92B1-73A1D250AC6C}"/>
                </a:ext>
              </a:extLst>
            </p:cNvPr>
            <p:cNvSpPr/>
            <p:nvPr/>
          </p:nvSpPr>
          <p:spPr>
            <a:xfrm>
              <a:off x="7945988" y="5412635"/>
              <a:ext cx="2752718" cy="904875"/>
            </a:xfrm>
            <a:custGeom>
              <a:avLst/>
              <a:gdLst>
                <a:gd name="connsiteX0" fmla="*/ 0 w 3086100"/>
                <a:gd name="connsiteY0" fmla="*/ 1285875 h 1300539"/>
                <a:gd name="connsiteX1" fmla="*/ 723900 w 3086100"/>
                <a:gd name="connsiteY1" fmla="*/ 1285875 h 1300539"/>
                <a:gd name="connsiteX2" fmla="*/ 1085850 w 3086100"/>
                <a:gd name="connsiteY2" fmla="*/ 1133475 h 1300539"/>
                <a:gd name="connsiteX3" fmla="*/ 1285875 w 3086100"/>
                <a:gd name="connsiteY3" fmla="*/ 847725 h 1300539"/>
                <a:gd name="connsiteX4" fmla="*/ 1514475 w 3086100"/>
                <a:gd name="connsiteY4" fmla="*/ 409575 h 1300539"/>
                <a:gd name="connsiteX5" fmla="*/ 1657350 w 3086100"/>
                <a:gd name="connsiteY5" fmla="*/ 152400 h 1300539"/>
                <a:gd name="connsiteX6" fmla="*/ 1838325 w 3086100"/>
                <a:gd name="connsiteY6" fmla="*/ 47625 h 1300539"/>
                <a:gd name="connsiteX7" fmla="*/ 2085975 w 3086100"/>
                <a:gd name="connsiteY7" fmla="*/ 9525 h 1300539"/>
                <a:gd name="connsiteX8" fmla="*/ 3086100 w 3086100"/>
                <a:gd name="connsiteY8" fmla="*/ 0 h 1300539"/>
                <a:gd name="connsiteX9" fmla="*/ 3086100 w 3086100"/>
                <a:gd name="connsiteY9" fmla="*/ 0 h 130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6100" h="1300539">
                  <a:moveTo>
                    <a:pt x="0" y="1285875"/>
                  </a:moveTo>
                  <a:cubicBezTo>
                    <a:pt x="271462" y="1298575"/>
                    <a:pt x="542925" y="1311275"/>
                    <a:pt x="723900" y="1285875"/>
                  </a:cubicBezTo>
                  <a:cubicBezTo>
                    <a:pt x="904875" y="1260475"/>
                    <a:pt x="992188" y="1206500"/>
                    <a:pt x="1085850" y="1133475"/>
                  </a:cubicBezTo>
                  <a:cubicBezTo>
                    <a:pt x="1179512" y="1060450"/>
                    <a:pt x="1214438" y="968375"/>
                    <a:pt x="1285875" y="847725"/>
                  </a:cubicBezTo>
                  <a:cubicBezTo>
                    <a:pt x="1357312" y="727075"/>
                    <a:pt x="1452563" y="525462"/>
                    <a:pt x="1514475" y="409575"/>
                  </a:cubicBezTo>
                  <a:cubicBezTo>
                    <a:pt x="1576387" y="293688"/>
                    <a:pt x="1603375" y="212725"/>
                    <a:pt x="1657350" y="152400"/>
                  </a:cubicBezTo>
                  <a:cubicBezTo>
                    <a:pt x="1711325" y="92075"/>
                    <a:pt x="1766888" y="71437"/>
                    <a:pt x="1838325" y="47625"/>
                  </a:cubicBezTo>
                  <a:cubicBezTo>
                    <a:pt x="1909762" y="23813"/>
                    <a:pt x="1878013" y="17462"/>
                    <a:pt x="2085975" y="9525"/>
                  </a:cubicBezTo>
                  <a:cubicBezTo>
                    <a:pt x="2293938" y="1587"/>
                    <a:pt x="3086100" y="0"/>
                    <a:pt x="3086100" y="0"/>
                  </a:cubicBezTo>
                  <a:lnTo>
                    <a:pt x="3086100" y="0"/>
                  </a:lnTo>
                </a:path>
              </a:pathLst>
            </a:custGeom>
            <a:noFill/>
            <a:ln>
              <a:solidFill>
                <a:srgbClr val="00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8" name="Freeform: Shape 36">
              <a:extLst>
                <a:ext uri="{FF2B5EF4-FFF2-40B4-BE49-F238E27FC236}">
                  <a16:creationId xmlns:a16="http://schemas.microsoft.com/office/drawing/2014/main" id="{7408B164-A003-4532-8014-8FF45071BE67}"/>
                </a:ext>
              </a:extLst>
            </p:cNvPr>
            <p:cNvSpPr/>
            <p:nvPr/>
          </p:nvSpPr>
          <p:spPr>
            <a:xfrm>
              <a:off x="7974563" y="5031635"/>
              <a:ext cx="2752718" cy="1285875"/>
            </a:xfrm>
            <a:custGeom>
              <a:avLst/>
              <a:gdLst>
                <a:gd name="connsiteX0" fmla="*/ 0 w 3086100"/>
                <a:gd name="connsiteY0" fmla="*/ 1285875 h 1300539"/>
                <a:gd name="connsiteX1" fmla="*/ 723900 w 3086100"/>
                <a:gd name="connsiteY1" fmla="*/ 1285875 h 1300539"/>
                <a:gd name="connsiteX2" fmla="*/ 1085850 w 3086100"/>
                <a:gd name="connsiteY2" fmla="*/ 1133475 h 1300539"/>
                <a:gd name="connsiteX3" fmla="*/ 1285875 w 3086100"/>
                <a:gd name="connsiteY3" fmla="*/ 847725 h 1300539"/>
                <a:gd name="connsiteX4" fmla="*/ 1514475 w 3086100"/>
                <a:gd name="connsiteY4" fmla="*/ 409575 h 1300539"/>
                <a:gd name="connsiteX5" fmla="*/ 1657350 w 3086100"/>
                <a:gd name="connsiteY5" fmla="*/ 152400 h 1300539"/>
                <a:gd name="connsiteX6" fmla="*/ 1838325 w 3086100"/>
                <a:gd name="connsiteY6" fmla="*/ 47625 h 1300539"/>
                <a:gd name="connsiteX7" fmla="*/ 2085975 w 3086100"/>
                <a:gd name="connsiteY7" fmla="*/ 9525 h 1300539"/>
                <a:gd name="connsiteX8" fmla="*/ 3086100 w 3086100"/>
                <a:gd name="connsiteY8" fmla="*/ 0 h 1300539"/>
                <a:gd name="connsiteX9" fmla="*/ 3086100 w 3086100"/>
                <a:gd name="connsiteY9" fmla="*/ 0 h 130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6100" h="1300539">
                  <a:moveTo>
                    <a:pt x="0" y="1285875"/>
                  </a:moveTo>
                  <a:cubicBezTo>
                    <a:pt x="271462" y="1298575"/>
                    <a:pt x="542925" y="1311275"/>
                    <a:pt x="723900" y="1285875"/>
                  </a:cubicBezTo>
                  <a:cubicBezTo>
                    <a:pt x="904875" y="1260475"/>
                    <a:pt x="992188" y="1206500"/>
                    <a:pt x="1085850" y="1133475"/>
                  </a:cubicBezTo>
                  <a:cubicBezTo>
                    <a:pt x="1179512" y="1060450"/>
                    <a:pt x="1214438" y="968375"/>
                    <a:pt x="1285875" y="847725"/>
                  </a:cubicBezTo>
                  <a:cubicBezTo>
                    <a:pt x="1357312" y="727075"/>
                    <a:pt x="1452563" y="525462"/>
                    <a:pt x="1514475" y="409575"/>
                  </a:cubicBezTo>
                  <a:cubicBezTo>
                    <a:pt x="1576387" y="293688"/>
                    <a:pt x="1603375" y="212725"/>
                    <a:pt x="1657350" y="152400"/>
                  </a:cubicBezTo>
                  <a:cubicBezTo>
                    <a:pt x="1711325" y="92075"/>
                    <a:pt x="1766888" y="71437"/>
                    <a:pt x="1838325" y="47625"/>
                  </a:cubicBezTo>
                  <a:cubicBezTo>
                    <a:pt x="1909762" y="23813"/>
                    <a:pt x="1878013" y="17462"/>
                    <a:pt x="2085975" y="9525"/>
                  </a:cubicBezTo>
                  <a:cubicBezTo>
                    <a:pt x="2293938" y="1587"/>
                    <a:pt x="3086100" y="0"/>
                    <a:pt x="3086100" y="0"/>
                  </a:cubicBezTo>
                  <a:lnTo>
                    <a:pt x="3086100" y="0"/>
                  </a:lnTo>
                </a:path>
              </a:pathLst>
            </a:custGeom>
            <a:noFill/>
            <a:ln>
              <a:solidFill>
                <a:srgbClr val="FFFF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7CE6A2CC-14BD-4E06-8A2F-300EBE108A64}"/>
              </a:ext>
            </a:extLst>
          </p:cNvPr>
          <p:cNvSpPr txBox="1"/>
          <p:nvPr/>
        </p:nvSpPr>
        <p:spPr>
          <a:xfrm>
            <a:off x="6800011" y="4424931"/>
            <a:ext cx="34574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05945BA-91B0-4DF4-8641-F0A2E18C3015}"/>
              </a:ext>
            </a:extLst>
          </p:cNvPr>
          <p:cNvSpPr txBox="1"/>
          <p:nvPr/>
        </p:nvSpPr>
        <p:spPr>
          <a:xfrm>
            <a:off x="6547130" y="4078429"/>
            <a:ext cx="1020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</a:rPr>
              <a:t>speculation:</a:t>
            </a:r>
          </a:p>
        </p:txBody>
      </p:sp>
      <p:sp>
        <p:nvSpPr>
          <p:cNvPr id="7" name="Rectangle 6"/>
          <p:cNvSpPr/>
          <p:nvPr/>
        </p:nvSpPr>
        <p:spPr>
          <a:xfrm>
            <a:off x="7051500" y="4237328"/>
            <a:ext cx="2035350" cy="898902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B1C607C-F873-433A-9A56-EA26A0E1472C}"/>
              </a:ext>
            </a:extLst>
          </p:cNvPr>
          <p:cNvSpPr txBox="1"/>
          <p:nvPr/>
        </p:nvSpPr>
        <p:spPr>
          <a:xfrm>
            <a:off x="5181133" y="3912123"/>
            <a:ext cx="179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HTT:   CAGAGTAAGGGGG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DD0AA4-2C13-48F6-9872-1ECB8DA0FDFC}"/>
              </a:ext>
            </a:extLst>
          </p:cNvPr>
          <p:cNvCxnSpPr/>
          <p:nvPr/>
        </p:nvCxnSpPr>
        <p:spPr>
          <a:xfrm>
            <a:off x="5929313" y="765456"/>
            <a:ext cx="0" cy="2991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72420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00A3FA8-AC29-41DF-B9D4-8D1EB9837F72}"/>
              </a:ext>
            </a:extLst>
          </p:cNvPr>
          <p:cNvGrpSpPr/>
          <p:nvPr/>
        </p:nvGrpSpPr>
        <p:grpSpPr>
          <a:xfrm>
            <a:off x="120451" y="1770913"/>
            <a:ext cx="1232092" cy="1828800"/>
            <a:chOff x="6815406" y="2532471"/>
            <a:chExt cx="1642788" cy="243840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C3AEBC1-5CA4-4DA9-9DDF-6BCCB1F8E037}"/>
                </a:ext>
              </a:extLst>
            </p:cNvPr>
            <p:cNvSpPr txBox="1"/>
            <p:nvPr/>
          </p:nvSpPr>
          <p:spPr>
            <a:xfrm rot="16200000">
              <a:off x="5934760" y="3413117"/>
              <a:ext cx="243840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bg1"/>
                  </a:solidFill>
                </a:rPr>
                <a:t>num. mismatch</a:t>
              </a:r>
            </a:p>
            <a:p>
              <a:pPr algn="ctr"/>
              <a:r>
                <a:rPr lang="en-US" sz="1350" dirty="0">
                  <a:solidFill>
                    <a:schemeClr val="bg1"/>
                  </a:solidFill>
                </a:rPr>
                <a:t>From motif/compound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DFE4C17-7BE9-4415-8F89-7ACC788C85B0}"/>
                </a:ext>
              </a:extLst>
            </p:cNvPr>
            <p:cNvGrpSpPr/>
            <p:nvPr/>
          </p:nvGrpSpPr>
          <p:grpSpPr>
            <a:xfrm>
              <a:off x="7454249" y="2920583"/>
              <a:ext cx="1003945" cy="1546574"/>
              <a:chOff x="6790458" y="2967139"/>
              <a:chExt cx="619992" cy="115312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37ECE37-29E3-4DE1-BE30-9F9D5DEEBB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90458" y="3000124"/>
                <a:ext cx="228600" cy="112014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577551-A4E3-48AF-806D-32C8EDFABC08}"/>
                  </a:ext>
                </a:extLst>
              </p:cNvPr>
              <p:cNvSpPr txBox="1"/>
              <p:nvPr/>
            </p:nvSpPr>
            <p:spPr>
              <a:xfrm>
                <a:off x="6961905" y="2967139"/>
                <a:ext cx="448545" cy="2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6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9ABF6C-7C4C-4A14-8DF5-6AD8401E4BA5}"/>
                  </a:ext>
                </a:extLst>
              </p:cNvPr>
              <p:cNvSpPr txBox="1"/>
              <p:nvPr/>
            </p:nvSpPr>
            <p:spPr>
              <a:xfrm>
                <a:off x="6961905" y="3130748"/>
                <a:ext cx="448545" cy="2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1A0581-DF03-4B53-AB90-8859FB2B40D8}"/>
                  </a:ext>
                </a:extLst>
              </p:cNvPr>
              <p:cNvSpPr txBox="1"/>
              <p:nvPr/>
            </p:nvSpPr>
            <p:spPr>
              <a:xfrm>
                <a:off x="6961905" y="3286125"/>
                <a:ext cx="448545" cy="2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FF988E-CB57-48C5-A354-D48CA670061E}"/>
                  </a:ext>
                </a:extLst>
              </p:cNvPr>
              <p:cNvSpPr txBox="1"/>
              <p:nvPr/>
            </p:nvSpPr>
            <p:spPr>
              <a:xfrm>
                <a:off x="6961905" y="3419475"/>
                <a:ext cx="448545" cy="2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D9155F-19F1-4AEF-A6B4-162C44EDE239}"/>
                  </a:ext>
                </a:extLst>
              </p:cNvPr>
              <p:cNvSpPr txBox="1"/>
              <p:nvPr/>
            </p:nvSpPr>
            <p:spPr>
              <a:xfrm>
                <a:off x="6961905" y="3571875"/>
                <a:ext cx="448545" cy="2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AFE05D-6C81-4C6A-9A94-9A0EF4A28A7D}"/>
                  </a:ext>
                </a:extLst>
              </p:cNvPr>
              <p:cNvSpPr txBox="1"/>
              <p:nvPr/>
            </p:nvSpPr>
            <p:spPr>
              <a:xfrm>
                <a:off x="6961905" y="3714750"/>
                <a:ext cx="448545" cy="2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F694757-0D19-4450-BCCE-A7B8FAC5CF5A}"/>
                  </a:ext>
                </a:extLst>
              </p:cNvPr>
              <p:cNvSpPr txBox="1"/>
              <p:nvPr/>
            </p:nvSpPr>
            <p:spPr>
              <a:xfrm>
                <a:off x="6961905" y="3867150"/>
                <a:ext cx="448545" cy="2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0</a:t>
                </a:r>
              </a:p>
            </p:txBody>
          </p:sp>
        </p:grp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8423B98E-610F-4D12-8366-21FF9C879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900" y="1857158"/>
            <a:ext cx="1082861" cy="382351"/>
          </a:xfrm>
          <a:prstGeom prst="rect">
            <a:avLst/>
          </a:prstGeom>
          <a:noFill/>
          <a:ln w="25400">
            <a:solidFill>
              <a:srgbClr val="A020F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792AD7-0219-4109-94EF-83A0B78B2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7191" y="665020"/>
            <a:ext cx="1068907" cy="379559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D1D09F-4461-4104-877A-EADF2C2C34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8086" y="3668473"/>
            <a:ext cx="1074489" cy="368396"/>
          </a:xfrm>
          <a:prstGeom prst="rect">
            <a:avLst/>
          </a:prstGeom>
          <a:ln w="25400">
            <a:solidFill>
              <a:srgbClr val="00CC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8BB486A-9A71-4755-8C4D-F9E6AC1738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8087" y="1246534"/>
            <a:ext cx="1071698" cy="365606"/>
          </a:xfrm>
          <a:prstGeom prst="rect">
            <a:avLst/>
          </a:prstGeom>
          <a:ln w="25400">
            <a:solidFill>
              <a:srgbClr val="8B4789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3B5E57-B954-4BD4-A684-A45743A71A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5760" y="2450524"/>
            <a:ext cx="1096816" cy="360023"/>
          </a:xfrm>
          <a:prstGeom prst="rect">
            <a:avLst/>
          </a:prstGeom>
          <a:ln w="25400">
            <a:solidFill>
              <a:srgbClr val="4D4DFF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5D06861-2D31-4EF1-9273-695AA852D2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2172" y="3039823"/>
            <a:ext cx="1068907" cy="368396"/>
          </a:xfrm>
          <a:prstGeom prst="rect">
            <a:avLst/>
          </a:prstGeom>
          <a:ln w="25400">
            <a:solidFill>
              <a:srgbClr val="00B3FF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6FD235-5F02-40C9-A4EA-4477BC6626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6459" y="4256808"/>
            <a:ext cx="1066116" cy="376769"/>
          </a:xfrm>
          <a:prstGeom prst="rect">
            <a:avLst/>
          </a:prstGeom>
          <a:ln w="25400">
            <a:solidFill>
              <a:srgbClr val="FFFF80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82E4116-D6F1-42FB-B9F6-5718312F4F8F}"/>
              </a:ext>
            </a:extLst>
          </p:cNvPr>
          <p:cNvSpPr txBox="1"/>
          <p:nvPr/>
        </p:nvSpPr>
        <p:spPr>
          <a:xfrm>
            <a:off x="5667210" y="4619289"/>
            <a:ext cx="98857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ADDE55-1AFE-4A19-865B-70B68F0B3015}"/>
              </a:ext>
            </a:extLst>
          </p:cNvPr>
          <p:cNvSpPr txBox="1"/>
          <p:nvPr/>
        </p:nvSpPr>
        <p:spPr>
          <a:xfrm>
            <a:off x="4102468" y="406647"/>
            <a:ext cx="1066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F346CA-4B2C-4EE8-B93E-0DA15825E3F2}"/>
              </a:ext>
            </a:extLst>
          </p:cNvPr>
          <p:cNvSpPr/>
          <p:nvPr/>
        </p:nvSpPr>
        <p:spPr>
          <a:xfrm>
            <a:off x="131991" y="797649"/>
            <a:ext cx="1811109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90702:   </a:t>
            </a:r>
            <a:r>
              <a:rPr lang="en-US" sz="1350" dirty="0" err="1">
                <a:solidFill>
                  <a:schemeClr val="bg1"/>
                </a:solidFill>
              </a:rPr>
              <a:t>nnGAGTAnG</a:t>
            </a:r>
            <a:endParaRPr lang="en-US" sz="1350" dirty="0">
              <a:solidFill>
                <a:schemeClr val="bg1"/>
              </a:solidFill>
            </a:endParaRPr>
          </a:p>
          <a:p>
            <a:r>
              <a:rPr lang="en-US" sz="1350" dirty="0">
                <a:solidFill>
                  <a:schemeClr val="bg1"/>
                </a:solidFill>
              </a:rPr>
              <a:t>LMI070: </a:t>
            </a:r>
            <a:r>
              <a:rPr lang="en-US" sz="1350" dirty="0" err="1">
                <a:solidFill>
                  <a:schemeClr val="bg1"/>
                </a:solidFill>
              </a:rPr>
              <a:t>nAGAGTAnG</a:t>
            </a:r>
            <a:endParaRPr lang="en-US" sz="1350" dirty="0">
              <a:solidFill>
                <a:schemeClr val="bg1"/>
              </a:solidFill>
            </a:endParaRPr>
          </a:p>
          <a:p>
            <a:r>
              <a:rPr lang="en-US" sz="1350" dirty="0">
                <a:solidFill>
                  <a:schemeClr val="bg1"/>
                </a:solidFill>
              </a:rPr>
              <a:t>RG7916: </a:t>
            </a:r>
            <a:r>
              <a:rPr lang="en-US" sz="1350" dirty="0" err="1">
                <a:solidFill>
                  <a:schemeClr val="bg1"/>
                </a:solidFill>
              </a:rPr>
              <a:t>AnGAGTAAG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71B487-7D50-4BD2-BE8E-48C619F09A37}"/>
              </a:ext>
            </a:extLst>
          </p:cNvPr>
          <p:cNvSpPr/>
          <p:nvPr/>
        </p:nvSpPr>
        <p:spPr>
          <a:xfrm>
            <a:off x="1519755" y="4905963"/>
            <a:ext cx="652447" cy="25391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90727</a:t>
            </a:r>
          </a:p>
        </p:txBody>
      </p:sp>
      <p:pic>
        <p:nvPicPr>
          <p:cNvPr id="60" name="Picture 5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4E0471-DD83-456A-AD9C-234D7745AF6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1" y="4193503"/>
            <a:ext cx="1291655" cy="553567"/>
          </a:xfrm>
          <a:prstGeom prst="rect">
            <a:avLst/>
          </a:prstGeom>
          <a:ln w="25400">
            <a:solidFill>
              <a:srgbClr val="FFFF80"/>
            </a:solidFill>
          </a:ln>
        </p:spPr>
      </p:pic>
      <p:pic>
        <p:nvPicPr>
          <p:cNvPr id="62" name="Picture 6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98C35C-C343-4E6C-894A-BD2F4BB9B3E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425" y="4193503"/>
            <a:ext cx="1291655" cy="553567"/>
          </a:xfrm>
          <a:prstGeom prst="rect">
            <a:avLst/>
          </a:prstGeom>
          <a:ln w="25400">
            <a:solidFill>
              <a:srgbClr val="FFFF80"/>
            </a:solidFill>
          </a:ln>
        </p:spPr>
      </p:pic>
      <p:pic>
        <p:nvPicPr>
          <p:cNvPr id="64" name="Picture 6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820501-46B5-432B-865D-CB01E69D7ED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687" y="4193503"/>
            <a:ext cx="1291655" cy="553567"/>
          </a:xfrm>
          <a:prstGeom prst="rect">
            <a:avLst/>
          </a:prstGeom>
          <a:ln w="25400">
            <a:solidFill>
              <a:srgbClr val="FFFF80"/>
            </a:solidFill>
          </a:ln>
        </p:spPr>
      </p:pic>
      <p:pic>
        <p:nvPicPr>
          <p:cNvPr id="66" name="Picture 6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F97215-A904-4605-BDA1-ED15B23DCDC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1" y="3590067"/>
            <a:ext cx="1291655" cy="553567"/>
          </a:xfrm>
          <a:prstGeom prst="rect">
            <a:avLst/>
          </a:prstGeom>
          <a:ln w="25400">
            <a:solidFill>
              <a:srgbClr val="00CC00"/>
            </a:solidFill>
          </a:ln>
        </p:spPr>
      </p:pic>
      <p:pic>
        <p:nvPicPr>
          <p:cNvPr id="68" name="Picture 6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9551AD-1841-438D-84CF-14B7D8418F4D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425" y="3590067"/>
            <a:ext cx="1291655" cy="553567"/>
          </a:xfrm>
          <a:prstGeom prst="rect">
            <a:avLst/>
          </a:prstGeom>
          <a:ln w="25400">
            <a:solidFill>
              <a:srgbClr val="00CC00"/>
            </a:solidFill>
          </a:ln>
        </p:spPr>
      </p:pic>
      <p:pic>
        <p:nvPicPr>
          <p:cNvPr id="70" name="Picture 6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DFCCA4-BABC-4222-9A41-6743816A6349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687" y="3590067"/>
            <a:ext cx="1291655" cy="553567"/>
          </a:xfrm>
          <a:prstGeom prst="rect">
            <a:avLst/>
          </a:prstGeom>
          <a:ln w="25400">
            <a:solidFill>
              <a:srgbClr val="00CC00"/>
            </a:solidFill>
          </a:ln>
        </p:spPr>
      </p:pic>
      <p:pic>
        <p:nvPicPr>
          <p:cNvPr id="72" name="Picture 7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6A40BC-6D55-4AA6-8AE8-59671B5F8D7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1" y="2993173"/>
            <a:ext cx="1291655" cy="553567"/>
          </a:xfrm>
          <a:prstGeom prst="rect">
            <a:avLst/>
          </a:prstGeom>
          <a:ln w="25400">
            <a:solidFill>
              <a:srgbClr val="00B3FF"/>
            </a:solidFill>
          </a:ln>
        </p:spPr>
      </p:pic>
      <p:pic>
        <p:nvPicPr>
          <p:cNvPr id="74" name="Picture 7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928296-5EBE-47D7-8513-2E23AE63A406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425" y="2993173"/>
            <a:ext cx="1291655" cy="553567"/>
          </a:xfrm>
          <a:prstGeom prst="rect">
            <a:avLst/>
          </a:prstGeom>
          <a:ln w="25400">
            <a:solidFill>
              <a:srgbClr val="00B3FF"/>
            </a:solidFill>
          </a:ln>
        </p:spPr>
      </p:pic>
      <p:pic>
        <p:nvPicPr>
          <p:cNvPr id="76" name="Picture 7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5937D9-4CFD-4B7A-8DB9-AFED8784F10E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687" y="2993173"/>
            <a:ext cx="1291655" cy="553567"/>
          </a:xfrm>
          <a:prstGeom prst="rect">
            <a:avLst/>
          </a:prstGeom>
          <a:ln w="25400">
            <a:solidFill>
              <a:srgbClr val="00B3FF"/>
            </a:solidFill>
          </a:ln>
        </p:spPr>
      </p:pic>
      <p:pic>
        <p:nvPicPr>
          <p:cNvPr id="78" name="Picture 7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213741-94D7-43AF-A5F6-5164B288581E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1" y="2393278"/>
            <a:ext cx="1291655" cy="553567"/>
          </a:xfrm>
          <a:prstGeom prst="rect">
            <a:avLst/>
          </a:prstGeom>
          <a:ln w="25400">
            <a:solidFill>
              <a:srgbClr val="4D4DFF"/>
            </a:solidFill>
          </a:ln>
        </p:spPr>
      </p:pic>
      <p:pic>
        <p:nvPicPr>
          <p:cNvPr id="80" name="Picture 7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CD8D7F-26AD-4903-BFBE-B69C313C653A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425" y="2393278"/>
            <a:ext cx="1291655" cy="553567"/>
          </a:xfrm>
          <a:prstGeom prst="rect">
            <a:avLst/>
          </a:prstGeom>
          <a:ln w="25400">
            <a:solidFill>
              <a:srgbClr val="4D4DFF"/>
            </a:solidFill>
          </a:ln>
        </p:spPr>
      </p:pic>
      <p:pic>
        <p:nvPicPr>
          <p:cNvPr id="82" name="Picture 8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6F54A8-91E9-4709-A777-06BFE2B58A63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687" y="2393278"/>
            <a:ext cx="1291655" cy="553567"/>
          </a:xfrm>
          <a:prstGeom prst="rect">
            <a:avLst/>
          </a:prstGeom>
          <a:ln w="25400">
            <a:solidFill>
              <a:srgbClr val="4D4DFF"/>
            </a:solidFill>
          </a:ln>
        </p:spPr>
      </p:pic>
      <p:pic>
        <p:nvPicPr>
          <p:cNvPr id="84" name="Picture 8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59408C-C256-44A9-B7BC-6E165EB6DE6D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1" y="1794320"/>
            <a:ext cx="1291655" cy="553567"/>
          </a:xfrm>
          <a:prstGeom prst="rect">
            <a:avLst/>
          </a:prstGeom>
          <a:ln w="25400">
            <a:solidFill>
              <a:srgbClr val="A020F0"/>
            </a:solidFill>
          </a:ln>
        </p:spPr>
      </p:pic>
      <p:pic>
        <p:nvPicPr>
          <p:cNvPr id="86" name="Picture 8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F82D53-0A68-4924-B7A3-8F9125544048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425" y="1794320"/>
            <a:ext cx="1291655" cy="553567"/>
          </a:xfrm>
          <a:prstGeom prst="rect">
            <a:avLst/>
          </a:prstGeom>
          <a:ln w="25400">
            <a:solidFill>
              <a:srgbClr val="A020F0"/>
            </a:solidFill>
          </a:ln>
        </p:spPr>
      </p:pic>
      <p:pic>
        <p:nvPicPr>
          <p:cNvPr id="88" name="Picture 8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8231E8-0F1F-4567-85AE-88DAF27E1F7E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687" y="1794320"/>
            <a:ext cx="1291655" cy="553567"/>
          </a:xfrm>
          <a:prstGeom prst="rect">
            <a:avLst/>
          </a:prstGeom>
          <a:ln w="25400">
            <a:solidFill>
              <a:srgbClr val="A020F0"/>
            </a:solidFill>
          </a:ln>
        </p:spPr>
      </p:pic>
      <p:pic>
        <p:nvPicPr>
          <p:cNvPr id="90" name="Picture 8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33628A-99DE-41A9-A5EA-DA74E96939B7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425" y="1193128"/>
            <a:ext cx="1291655" cy="553567"/>
          </a:xfrm>
          <a:prstGeom prst="rect">
            <a:avLst/>
          </a:prstGeom>
          <a:ln w="25400">
            <a:solidFill>
              <a:srgbClr val="8B4789"/>
            </a:solidFill>
          </a:ln>
        </p:spPr>
      </p:pic>
      <p:pic>
        <p:nvPicPr>
          <p:cNvPr id="92" name="Picture 91" descr="A screenshot of a video game&#10;&#10;Description automatically generated">
            <a:extLst>
              <a:ext uri="{FF2B5EF4-FFF2-40B4-BE49-F238E27FC236}">
                <a16:creationId xmlns:a16="http://schemas.microsoft.com/office/drawing/2014/main" id="{D064C843-4A06-438D-B5C5-60159A0CE02A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687" y="1193128"/>
            <a:ext cx="1291655" cy="553567"/>
          </a:xfrm>
          <a:prstGeom prst="rect">
            <a:avLst/>
          </a:prstGeom>
          <a:ln w="25400">
            <a:solidFill>
              <a:srgbClr val="8B4789"/>
            </a:solidFill>
          </a:ln>
        </p:spPr>
      </p:pic>
      <p:pic>
        <p:nvPicPr>
          <p:cNvPr id="94" name="Picture 9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92DF8B-A878-4C04-84AA-26495DCF0CD3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425" y="591322"/>
            <a:ext cx="1291655" cy="553567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96" name="Picture 95" descr="A close up of a logo&#10;&#10;Description automatically generated">
            <a:extLst>
              <a:ext uri="{FF2B5EF4-FFF2-40B4-BE49-F238E27FC236}">
                <a16:creationId xmlns:a16="http://schemas.microsoft.com/office/drawing/2014/main" id="{E64A98F3-CBA6-4BF9-82BD-1F032F187A02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687" y="591322"/>
            <a:ext cx="1291655" cy="553567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184E666F-5BC3-4862-983C-0124D1F3093A}"/>
              </a:ext>
            </a:extLst>
          </p:cNvPr>
          <p:cNvSpPr/>
          <p:nvPr/>
        </p:nvSpPr>
        <p:spPr>
          <a:xfrm>
            <a:off x="2939827" y="4912030"/>
            <a:ext cx="722465" cy="25391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LMI070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47305C7-E8DB-4668-9161-D448D94F1CF0}"/>
              </a:ext>
            </a:extLst>
          </p:cNvPr>
          <p:cNvSpPr/>
          <p:nvPr/>
        </p:nvSpPr>
        <p:spPr>
          <a:xfrm>
            <a:off x="4196420" y="4906636"/>
            <a:ext cx="722465" cy="25391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RG7916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F1569AD-9836-4DE3-8BBC-BDFA0D933200}"/>
              </a:ext>
            </a:extLst>
          </p:cNvPr>
          <p:cNvSpPr txBox="1"/>
          <p:nvPr/>
        </p:nvSpPr>
        <p:spPr>
          <a:xfrm>
            <a:off x="2753085" y="400050"/>
            <a:ext cx="1066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2F3B61B-C6A7-4183-B9C7-EB22ECE00A69}"/>
              </a:ext>
            </a:extLst>
          </p:cNvPr>
          <p:cNvSpPr txBox="1"/>
          <p:nvPr/>
        </p:nvSpPr>
        <p:spPr>
          <a:xfrm>
            <a:off x="1395637" y="1600270"/>
            <a:ext cx="1066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6240C24-C7F8-45E2-B763-AC7D581E191A}"/>
              </a:ext>
            </a:extLst>
          </p:cNvPr>
          <p:cNvSpPr txBox="1"/>
          <p:nvPr/>
        </p:nvSpPr>
        <p:spPr>
          <a:xfrm>
            <a:off x="4106959" y="4762361"/>
            <a:ext cx="1066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2E8339D-02BA-4E21-9D6A-CAEF7F36E7FB}"/>
              </a:ext>
            </a:extLst>
          </p:cNvPr>
          <p:cNvSpPr txBox="1"/>
          <p:nvPr/>
        </p:nvSpPr>
        <p:spPr>
          <a:xfrm>
            <a:off x="2754819" y="4786746"/>
            <a:ext cx="1066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BAF6D76-4907-45FB-80EC-0492F3A190E5}"/>
              </a:ext>
            </a:extLst>
          </p:cNvPr>
          <p:cNvSpPr txBox="1"/>
          <p:nvPr/>
        </p:nvSpPr>
        <p:spPr>
          <a:xfrm>
            <a:off x="1390146" y="4750447"/>
            <a:ext cx="1066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E74DE2F-7E94-45AC-954A-2D9CC9C3C965}"/>
              </a:ext>
            </a:extLst>
          </p:cNvPr>
          <p:cNvSpPr/>
          <p:nvPr/>
        </p:nvSpPr>
        <p:spPr>
          <a:xfrm>
            <a:off x="5429251" y="4866786"/>
            <a:ext cx="1464491" cy="25391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RG7916, iPSC-MN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A0F95EC-42B1-41CB-BD73-98ED7FA5D4C3}"/>
              </a:ext>
            </a:extLst>
          </p:cNvPr>
          <p:cNvSpPr/>
          <p:nvPr/>
        </p:nvSpPr>
        <p:spPr>
          <a:xfrm>
            <a:off x="6800850" y="1342808"/>
            <a:ext cx="2227974" cy="2377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1. Similar progression across all three compounds:</a:t>
            </a:r>
          </a:p>
          <a:p>
            <a:r>
              <a:rPr lang="en-US" sz="1350" dirty="0">
                <a:solidFill>
                  <a:schemeClr val="bg1"/>
                </a:solidFill>
              </a:rPr>
              <a:t>     1~2: GT</a:t>
            </a:r>
          </a:p>
          <a:p>
            <a:r>
              <a:rPr lang="en-US" sz="1350" dirty="0">
                <a:solidFill>
                  <a:schemeClr val="bg1"/>
                </a:solidFill>
              </a:rPr>
              <a:t>        -1: A-&gt;G</a:t>
            </a:r>
          </a:p>
          <a:p>
            <a:r>
              <a:rPr lang="en-US" sz="1350" dirty="0">
                <a:solidFill>
                  <a:schemeClr val="bg1"/>
                </a:solidFill>
              </a:rPr>
              <a:t>     3~5: AAG fades</a:t>
            </a:r>
          </a:p>
          <a:p>
            <a:endParaRPr lang="en-US" sz="1350" dirty="0">
              <a:solidFill>
                <a:schemeClr val="bg1"/>
              </a:solidFill>
            </a:endParaRPr>
          </a:p>
          <a:p>
            <a:r>
              <a:rPr lang="en-US" sz="1350" dirty="0">
                <a:solidFill>
                  <a:schemeClr val="bg1"/>
                </a:solidFill>
              </a:rPr>
              <a:t>2. Differences: </a:t>
            </a:r>
          </a:p>
          <a:p>
            <a:r>
              <a:rPr lang="en-US" sz="1350" dirty="0">
                <a:solidFill>
                  <a:schemeClr val="bg1"/>
                </a:solidFill>
              </a:rPr>
              <a:t>   -2: 90727 and LMI070 have </a:t>
            </a:r>
          </a:p>
          <a:p>
            <a:r>
              <a:rPr lang="en-US" sz="1350" dirty="0">
                <a:solidFill>
                  <a:schemeClr val="bg1"/>
                </a:solidFill>
              </a:rPr>
              <a:t>        stronger G-&gt; A</a:t>
            </a:r>
          </a:p>
          <a:p>
            <a:r>
              <a:rPr lang="en-US" sz="1350" dirty="0">
                <a:solidFill>
                  <a:schemeClr val="bg1"/>
                </a:solidFill>
              </a:rPr>
              <a:t>   -3: A in LMI070</a:t>
            </a:r>
          </a:p>
          <a:p>
            <a:r>
              <a:rPr lang="en-US" sz="1350" dirty="0">
                <a:solidFill>
                  <a:schemeClr val="bg1"/>
                </a:solidFill>
              </a:rPr>
              <a:t>   -4: A in RG7916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6F5A150-F231-4381-94CB-22D714AF292B}"/>
              </a:ext>
            </a:extLst>
          </p:cNvPr>
          <p:cNvSpPr txBox="1"/>
          <p:nvPr/>
        </p:nvSpPr>
        <p:spPr>
          <a:xfrm>
            <a:off x="57150" y="1"/>
            <a:ext cx="88582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chemeClr val="bg1"/>
                </a:solidFill>
              </a:rPr>
              <a:t>BIO90702, </a:t>
            </a:r>
            <a:r>
              <a:rPr lang="en-US" sz="2700" b="1" dirty="0" err="1">
                <a:solidFill>
                  <a:schemeClr val="bg1"/>
                </a:solidFill>
              </a:rPr>
              <a:t>Branaplam</a:t>
            </a:r>
            <a:r>
              <a:rPr lang="en-US" sz="2700" b="1" dirty="0">
                <a:solidFill>
                  <a:schemeClr val="bg1"/>
                </a:solidFill>
              </a:rPr>
              <a:t>, and </a:t>
            </a:r>
            <a:r>
              <a:rPr lang="en-US" sz="2700" b="1" dirty="0" err="1">
                <a:solidFill>
                  <a:schemeClr val="bg1"/>
                </a:solidFill>
              </a:rPr>
              <a:t>Risdiplam</a:t>
            </a:r>
            <a:r>
              <a:rPr lang="en-US" sz="2700" b="1" dirty="0">
                <a:solidFill>
                  <a:schemeClr val="bg1"/>
                </a:solidFill>
              </a:rPr>
              <a:t> share GAG|TAAG motif</a:t>
            </a:r>
          </a:p>
        </p:txBody>
      </p:sp>
    </p:spTree>
    <p:extLst>
      <p:ext uri="{BB962C8B-B14F-4D97-AF65-F5344CB8AC3E}">
        <p14:creationId xmlns:p14="http://schemas.microsoft.com/office/powerpoint/2010/main" val="20977949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2AFE6E-0D10-41E7-90FB-0516AC845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738" y="3653719"/>
            <a:ext cx="1807369" cy="9572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03E21E-1087-4C12-B64B-E5D2C4689902}"/>
              </a:ext>
            </a:extLst>
          </p:cNvPr>
          <p:cNvSpPr txBox="1"/>
          <p:nvPr/>
        </p:nvSpPr>
        <p:spPr>
          <a:xfrm>
            <a:off x="0" y="1"/>
            <a:ext cx="29718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chemeClr val="bg1"/>
                </a:solidFill>
              </a:rPr>
              <a:t>Compound Alias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E3C244-FA20-4D9D-8605-41A23AA972FC}"/>
              </a:ext>
            </a:extLst>
          </p:cNvPr>
          <p:cNvSpPr txBox="1"/>
          <p:nvPr/>
        </p:nvSpPr>
        <p:spPr>
          <a:xfrm>
            <a:off x="1493046" y="899479"/>
            <a:ext cx="15787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BIO-1790727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5D20CE-479A-4C60-9EBB-D3DDA8E8E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233" y="2147206"/>
            <a:ext cx="1814513" cy="857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7C18E1-C2CE-4A68-8C30-8E3EB712F1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5406" y="1859426"/>
            <a:ext cx="1779026" cy="115591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F3E0E99-ED3D-4164-8B05-7812B53F44A5}"/>
              </a:ext>
            </a:extLst>
          </p:cNvPr>
          <p:cNvSpPr txBox="1"/>
          <p:nvPr/>
        </p:nvSpPr>
        <p:spPr>
          <a:xfrm>
            <a:off x="1480455" y="1806441"/>
            <a:ext cx="27717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LMI070, </a:t>
            </a:r>
            <a:r>
              <a:rPr lang="en-US" sz="1500" dirty="0" err="1">
                <a:solidFill>
                  <a:schemeClr val="bg1"/>
                </a:solidFill>
              </a:rPr>
              <a:t>Branaplam</a:t>
            </a:r>
            <a:r>
              <a:rPr lang="en-US" sz="1500" dirty="0">
                <a:solidFill>
                  <a:schemeClr val="bg1"/>
                </a:solidFill>
              </a:rPr>
              <a:t>, NVS-SM1, BIO-1755497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73F8E00-BCC2-4E53-979F-35682DED01D7}"/>
              </a:ext>
            </a:extLst>
          </p:cNvPr>
          <p:cNvSpPr txBox="1"/>
          <p:nvPr/>
        </p:nvSpPr>
        <p:spPr>
          <a:xfrm>
            <a:off x="1524005" y="3370444"/>
            <a:ext cx="21842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RG7916, </a:t>
            </a:r>
            <a:r>
              <a:rPr lang="en-US" sz="1500" dirty="0" err="1">
                <a:solidFill>
                  <a:schemeClr val="bg1"/>
                </a:solidFill>
              </a:rPr>
              <a:t>Risdiplam</a:t>
            </a:r>
            <a:r>
              <a:rPr lang="en-US" sz="1500" dirty="0">
                <a:solidFill>
                  <a:schemeClr val="bg1"/>
                </a:solidFill>
              </a:rPr>
              <a:t>, </a:t>
            </a:r>
          </a:p>
          <a:p>
            <a:r>
              <a:rPr lang="en-US" sz="1500" dirty="0">
                <a:solidFill>
                  <a:schemeClr val="bg1"/>
                </a:solidFill>
              </a:rPr>
              <a:t>BIO-1949634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23D71F-B858-4D21-8D20-101A8FF1AAA5}"/>
              </a:ext>
            </a:extLst>
          </p:cNvPr>
          <p:cNvSpPr txBox="1"/>
          <p:nvPr/>
        </p:nvSpPr>
        <p:spPr>
          <a:xfrm>
            <a:off x="5730845" y="2051462"/>
            <a:ext cx="10092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SMN-C3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81A4066-94E3-499F-BDA7-EBFC05329EA1}"/>
              </a:ext>
            </a:extLst>
          </p:cNvPr>
          <p:cNvSpPr/>
          <p:nvPr/>
        </p:nvSpPr>
        <p:spPr>
          <a:xfrm>
            <a:off x="1336222" y="773767"/>
            <a:ext cx="2771775" cy="4198283"/>
          </a:xfrm>
          <a:prstGeom prst="round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96B9435-9618-46E0-9E50-B3B60E1CABEE}"/>
              </a:ext>
            </a:extLst>
          </p:cNvPr>
          <p:cNvSpPr txBox="1"/>
          <p:nvPr/>
        </p:nvSpPr>
        <p:spPr>
          <a:xfrm>
            <a:off x="1798524" y="400050"/>
            <a:ext cx="2267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3D69B"/>
                </a:solidFill>
              </a:rPr>
              <a:t>Current experiment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D11896F-9FC0-40A0-882D-D4B0B3227086}"/>
              </a:ext>
            </a:extLst>
          </p:cNvPr>
          <p:cNvSpPr/>
          <p:nvPr/>
        </p:nvSpPr>
        <p:spPr>
          <a:xfrm>
            <a:off x="1387926" y="1761556"/>
            <a:ext cx="6275619" cy="1381586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BCEB7A-F795-48E4-A097-286234F18255}"/>
              </a:ext>
            </a:extLst>
          </p:cNvPr>
          <p:cNvSpPr txBox="1"/>
          <p:nvPr/>
        </p:nvSpPr>
        <p:spPr>
          <a:xfrm>
            <a:off x="5812131" y="1407122"/>
            <a:ext cx="1930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89A5C6"/>
                </a:solidFill>
              </a:rPr>
              <a:t>Sivaramakrishnan</a:t>
            </a:r>
            <a:endParaRPr lang="en-US" dirty="0">
              <a:solidFill>
                <a:srgbClr val="89A5C6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F39DAD5-FB87-456B-8457-EBC2830A555A}"/>
              </a:ext>
            </a:extLst>
          </p:cNvPr>
          <p:cNvSpPr/>
          <p:nvPr/>
        </p:nvSpPr>
        <p:spPr>
          <a:xfrm>
            <a:off x="1423305" y="3425190"/>
            <a:ext cx="6283775" cy="1342754"/>
          </a:xfrm>
          <a:prstGeom prst="round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5453DF-FF17-4645-8F9B-23336B2C07B4}"/>
              </a:ext>
            </a:extLst>
          </p:cNvPr>
          <p:cNvSpPr txBox="1"/>
          <p:nvPr/>
        </p:nvSpPr>
        <p:spPr>
          <a:xfrm>
            <a:off x="5831181" y="3131348"/>
            <a:ext cx="736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66"/>
                </a:solidFill>
              </a:rPr>
              <a:t>Ratni</a:t>
            </a:r>
            <a:endParaRPr lang="en-US" dirty="0">
              <a:solidFill>
                <a:srgbClr val="FF0066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E12BC6-8607-471E-81CB-19B8FC0115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5592" y="3459157"/>
            <a:ext cx="1868089" cy="120598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F697E80-77FF-4613-A610-EAA1B4049ABD}"/>
              </a:ext>
            </a:extLst>
          </p:cNvPr>
          <p:cNvSpPr txBox="1"/>
          <p:nvPr/>
        </p:nvSpPr>
        <p:spPr>
          <a:xfrm>
            <a:off x="5623476" y="3503679"/>
            <a:ext cx="15501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66"/>
                </a:solidFill>
              </a:rPr>
              <a:t>“Compound 2”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CDF1B7F-896F-4F34-8F15-DF1ECE2675FB}"/>
              </a:ext>
            </a:extLst>
          </p:cNvPr>
          <p:cNvSpPr txBox="1"/>
          <p:nvPr/>
        </p:nvSpPr>
        <p:spPr>
          <a:xfrm>
            <a:off x="5660306" y="1822221"/>
            <a:ext cx="14698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66"/>
                </a:solidFill>
              </a:rPr>
              <a:t>“Compound 10”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26EBD4-4872-4926-99A9-052C644ECA66}"/>
              </a:ext>
            </a:extLst>
          </p:cNvPr>
          <p:cNvSpPr txBox="1"/>
          <p:nvPr/>
        </p:nvSpPr>
        <p:spPr>
          <a:xfrm>
            <a:off x="5674858" y="3737981"/>
            <a:ext cx="12715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RG7800</a:t>
            </a:r>
          </a:p>
        </p:txBody>
      </p:sp>
    </p:spTree>
    <p:extLst>
      <p:ext uri="{BB962C8B-B14F-4D97-AF65-F5344CB8AC3E}">
        <p14:creationId xmlns:p14="http://schemas.microsoft.com/office/powerpoint/2010/main" val="3426559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EFDCF-626A-AC4E-07EC-7EA1A26E5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1" y="403217"/>
            <a:ext cx="4297229" cy="929397"/>
          </a:xfrm>
        </p:spPr>
        <p:txBody>
          <a:bodyPr/>
          <a:lstStyle/>
          <a:p>
            <a:r>
              <a:rPr lang="en-US" sz="2000" dirty="0"/>
              <a:t>DSG Counts in ShSy5Y off-Targets</a:t>
            </a:r>
            <a:br>
              <a:rPr lang="en-US" sz="2000" dirty="0"/>
            </a:br>
            <a:r>
              <a:rPr lang="en-US" sz="2000" dirty="0"/>
              <a:t>(7 compounds + </a:t>
            </a:r>
            <a:r>
              <a:rPr lang="en-US" sz="2000" dirty="0" err="1"/>
              <a:t>risdplam</a:t>
            </a:r>
            <a:r>
              <a:rPr lang="en-US" sz="2000" dirty="0"/>
              <a:t>)</a:t>
            </a:r>
          </a:p>
        </p:txBody>
      </p:sp>
      <p:pic>
        <p:nvPicPr>
          <p:cNvPr id="4" name="Picture 3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FD325FCE-531E-06CD-150F-68996EA1B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140" y="651467"/>
            <a:ext cx="3840566" cy="384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0669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E4F94-8243-E9CA-DB71-2E2457258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975" y="218536"/>
            <a:ext cx="7004394" cy="186864"/>
          </a:xfrm>
        </p:spPr>
        <p:txBody>
          <a:bodyPr/>
          <a:lstStyle/>
          <a:p>
            <a:r>
              <a:rPr lang="en-US" sz="1400" dirty="0"/>
              <a:t>DSG Counts in ShSy5Y off-Targets (7 compounds + </a:t>
            </a:r>
            <a:r>
              <a:rPr lang="en-US" sz="1400" dirty="0" err="1"/>
              <a:t>risdplam</a:t>
            </a:r>
            <a:r>
              <a:rPr lang="en-US" sz="1400" dirty="0"/>
              <a:t>)</a:t>
            </a:r>
          </a:p>
        </p:txBody>
      </p:sp>
      <p:pic>
        <p:nvPicPr>
          <p:cNvPr id="12" name="Picture 11" descr="A graph of different numbers and a number&#10;&#10;Description automatically generated with medium confidence">
            <a:extLst>
              <a:ext uri="{FF2B5EF4-FFF2-40B4-BE49-F238E27FC236}">
                <a16:creationId xmlns:a16="http://schemas.microsoft.com/office/drawing/2014/main" id="{211985C6-B98D-FFF3-3FF3-2719CAFDF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74" y="608099"/>
            <a:ext cx="2254975" cy="2087940"/>
          </a:xfrm>
          <a:prstGeom prst="rect">
            <a:avLst/>
          </a:prstGeom>
        </p:spPr>
      </p:pic>
      <p:pic>
        <p:nvPicPr>
          <p:cNvPr id="14" name="Picture 13" descr="A graph of different sizes and numbers&#10;&#10;Description automatically generated">
            <a:extLst>
              <a:ext uri="{FF2B5EF4-FFF2-40B4-BE49-F238E27FC236}">
                <a16:creationId xmlns:a16="http://schemas.microsoft.com/office/drawing/2014/main" id="{B9ADA841-D6AD-2561-345F-DFC11A6E7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115" y="608098"/>
            <a:ext cx="2254975" cy="2087940"/>
          </a:xfrm>
          <a:prstGeom prst="rect">
            <a:avLst/>
          </a:prstGeom>
        </p:spPr>
      </p:pic>
      <p:pic>
        <p:nvPicPr>
          <p:cNvPr id="16" name="Picture 15" descr="A graph of different sizes and numbers&#10;&#10;Description automatically generated">
            <a:extLst>
              <a:ext uri="{FF2B5EF4-FFF2-40B4-BE49-F238E27FC236}">
                <a16:creationId xmlns:a16="http://schemas.microsoft.com/office/drawing/2014/main" id="{AB5D98F1-FF86-E7D0-4E4F-BF3847AF9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334" y="2756713"/>
            <a:ext cx="2402715" cy="2168251"/>
          </a:xfrm>
          <a:prstGeom prst="rect">
            <a:avLst/>
          </a:prstGeom>
        </p:spPr>
      </p:pic>
      <p:pic>
        <p:nvPicPr>
          <p:cNvPr id="18" name="Picture 17" descr="A graph and chart with numbers&#10;&#10;Description automatically generated">
            <a:extLst>
              <a:ext uri="{FF2B5EF4-FFF2-40B4-BE49-F238E27FC236}">
                <a16:creationId xmlns:a16="http://schemas.microsoft.com/office/drawing/2014/main" id="{D66B4D6B-1327-712C-BFB6-CF0EF692D1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843" y="2756713"/>
            <a:ext cx="2379517" cy="231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15991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numbers and letters&#10;&#10;Description automatically generated">
            <a:extLst>
              <a:ext uri="{FF2B5EF4-FFF2-40B4-BE49-F238E27FC236}">
                <a16:creationId xmlns:a16="http://schemas.microsoft.com/office/drawing/2014/main" id="{B3E1233B-69A2-63E1-89CC-45E65080E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255" y="702690"/>
            <a:ext cx="4299632" cy="403090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760CB71-FCB7-ECD4-2D31-97CA632A5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018" y="168986"/>
            <a:ext cx="4481597" cy="617573"/>
          </a:xfrm>
        </p:spPr>
        <p:txBody>
          <a:bodyPr/>
          <a:lstStyle/>
          <a:p>
            <a:r>
              <a:rPr lang="en-US" sz="2000" dirty="0"/>
              <a:t>DEG Counts in ShSy5Y off-Targets</a:t>
            </a:r>
            <a:br>
              <a:rPr lang="en-US" sz="2000" dirty="0"/>
            </a:br>
            <a:r>
              <a:rPr lang="en-US" sz="2000" dirty="0"/>
              <a:t>(7 compounds + </a:t>
            </a:r>
            <a:r>
              <a:rPr lang="en-US" sz="2000" dirty="0" err="1"/>
              <a:t>risdplam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3690749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E4F94-8243-E9CA-DB71-2E2457258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975" y="218536"/>
            <a:ext cx="7004394" cy="186864"/>
          </a:xfrm>
        </p:spPr>
        <p:txBody>
          <a:bodyPr/>
          <a:lstStyle/>
          <a:p>
            <a:r>
              <a:rPr lang="en-US" sz="1400" dirty="0"/>
              <a:t>DEG Counts in ShSy5Y off-Targets (7 compounds + </a:t>
            </a:r>
            <a:r>
              <a:rPr lang="en-US" sz="1400" dirty="0" err="1"/>
              <a:t>risdplam</a:t>
            </a:r>
            <a:r>
              <a:rPr lang="en-US" sz="1400" dirty="0"/>
              <a:t>)</a:t>
            </a:r>
          </a:p>
        </p:txBody>
      </p:sp>
      <p:pic>
        <p:nvPicPr>
          <p:cNvPr id="4" name="Picture 3" descr="A graph of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5D9FB4B0-CBAB-D7D4-8F21-A523F2916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815" y="483418"/>
            <a:ext cx="2171138" cy="2010313"/>
          </a:xfrm>
          <a:prstGeom prst="rect">
            <a:avLst/>
          </a:prstGeom>
        </p:spPr>
      </p:pic>
      <p:pic>
        <p:nvPicPr>
          <p:cNvPr id="6" name="Picture 5" descr="A graph of numbers and a number&#10;&#10;Description automatically generated with medium confidence">
            <a:extLst>
              <a:ext uri="{FF2B5EF4-FFF2-40B4-BE49-F238E27FC236}">
                <a16:creationId xmlns:a16="http://schemas.microsoft.com/office/drawing/2014/main" id="{D2D65E1B-E90E-0980-5CA5-46121823A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124" y="559718"/>
            <a:ext cx="2247713" cy="2081216"/>
          </a:xfrm>
          <a:prstGeom prst="rect">
            <a:avLst/>
          </a:prstGeom>
        </p:spPr>
      </p:pic>
      <p:pic>
        <p:nvPicPr>
          <p:cNvPr id="8" name="Picture 7" descr="A graph of different sizes and numbers&#10;&#10;Description automatically generated with medium confidence">
            <a:extLst>
              <a:ext uri="{FF2B5EF4-FFF2-40B4-BE49-F238E27FC236}">
                <a16:creationId xmlns:a16="http://schemas.microsoft.com/office/drawing/2014/main" id="{23C827CD-4B61-2AB2-C59D-801779958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816" y="2571750"/>
            <a:ext cx="2171138" cy="2302047"/>
          </a:xfrm>
          <a:prstGeom prst="rect">
            <a:avLst/>
          </a:prstGeom>
        </p:spPr>
      </p:pic>
      <p:pic>
        <p:nvPicPr>
          <p:cNvPr id="10" name="Picture 9" descr="A graph of different sizes and numbers&#10;&#10;Description automatically generated with medium confidence">
            <a:extLst>
              <a:ext uri="{FF2B5EF4-FFF2-40B4-BE49-F238E27FC236}">
                <a16:creationId xmlns:a16="http://schemas.microsoft.com/office/drawing/2014/main" id="{F7162302-F91F-E058-5BF8-A156954DC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1549" y="2319782"/>
            <a:ext cx="2599353" cy="25236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595E95-B112-4442-16C9-AA6B6E98D0C2}"/>
              </a:ext>
            </a:extLst>
          </p:cNvPr>
          <p:cNvSpPr txBox="1"/>
          <p:nvPr/>
        </p:nvSpPr>
        <p:spPr>
          <a:xfrm>
            <a:off x="189781" y="46841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4177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Biogen_Blue Bar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6144424-8200-C442-8661-E4EA0E6ABB67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Biogen_Whit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C4F5560A-D7BC-694A-AC0A-627E5DC798DB}"/>
    </a:ext>
  </a:extLst>
</a:theme>
</file>

<file path=ppt/theme/theme3.xml><?xml version="1.0" encoding="utf-8"?>
<a:theme xmlns:a="http://schemas.openxmlformats.org/drawingml/2006/main" name="3_Cover and Divider Options 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94594FBA-B0D2-5444-BA63-58F1E6B5698C}"/>
    </a:ext>
  </a:extLst>
</a:theme>
</file>

<file path=ppt/theme/theme4.xml><?xml version="1.0" encoding="utf-8"?>
<a:theme xmlns:a="http://schemas.openxmlformats.org/drawingml/2006/main" name="4_Multiple Sclerosi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B7EBAC1-131C-314C-8D72-C2F2ED777696}"/>
    </a:ext>
  </a:extLst>
</a:theme>
</file>

<file path=ppt/theme/theme5.xml><?xml version="1.0" encoding="utf-8"?>
<a:theme xmlns:a="http://schemas.openxmlformats.org/drawingml/2006/main" name="4_Spinal Muscular Atrophy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817CC593-05CE-6142-9DE9-9B9FCD4907B2}"/>
    </a:ext>
  </a:extLst>
</a:theme>
</file>

<file path=ppt/theme/theme6.xml><?xml version="1.0" encoding="utf-8"?>
<a:theme xmlns:a="http://schemas.openxmlformats.org/drawingml/2006/main" name="5_Alzheimer's Diseas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F8E6371-6A77-1B46-9F0A-B45AC484DBE7}"/>
    </a:ext>
  </a:extLst>
</a:theme>
</file>

<file path=ppt/theme/theme7.xml><?xml version="1.0" encoding="utf-8"?>
<a:theme xmlns:a="http://schemas.openxmlformats.org/drawingml/2006/main" name="6_Choroideremia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F904FADE-135F-FC4F-9A9B-654A46CE48DB}"/>
    </a:ext>
  </a:extLst>
</a:theme>
</file>

<file path=ppt/theme/theme8.xml><?xml version="1.0" encoding="utf-8"?>
<a:theme xmlns:a="http://schemas.openxmlformats.org/drawingml/2006/main" name="7_AL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E7DA7861-8064-C840-8383-2075CE5ACE0B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F28390DE89C34297F6AF1C08495EBF" ma:contentTypeVersion="11" ma:contentTypeDescription="Create a new document." ma:contentTypeScope="" ma:versionID="26f66dcbba580004d1b01a58a5fb432d">
  <xsd:schema xmlns:xsd="http://www.w3.org/2001/XMLSchema" xmlns:xs="http://www.w3.org/2001/XMLSchema" xmlns:p="http://schemas.microsoft.com/office/2006/metadata/properties" xmlns:ns2="265faf00-b973-4ba7-bcd2-fde6930e684d" xmlns:ns3="5dcc2b05-cac9-4004-8097-6262a65eab0d" targetNamespace="http://schemas.microsoft.com/office/2006/metadata/properties" ma:root="true" ma:fieldsID="0a838c0cc6cb763a0bd18b1631df2646" ns2:_="" ns3:_="">
    <xsd:import namespace="265faf00-b973-4ba7-bcd2-fde6930e684d"/>
    <xsd:import namespace="5dcc2b05-cac9-4004-8097-6262a65eab0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5faf00-b973-4ba7-bcd2-fde6930e68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cc2b05-cac9-4004-8097-6262a65eab0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dcc2b05-cac9-4004-8097-6262a65eab0d">
      <UserInfo>
        <DisplayName>Natacha Gassenbach</DisplayName>
        <AccountId>27</AccountId>
        <AccountType/>
      </UserInfo>
      <UserInfo>
        <DisplayName>Megan McLaughlin</DisplayName>
        <AccountId>26</AccountId>
        <AccountType/>
      </UserInfo>
      <UserInfo>
        <DisplayName>Matt Calistri</DisplayName>
        <AccountId>10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8506422-63E3-49E2-9415-315F4041B3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5faf00-b973-4ba7-bcd2-fde6930e684d"/>
    <ds:schemaRef ds:uri="5dcc2b05-cac9-4004-8097-6262a65eab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A93FC5A-770B-4E8C-9E4C-061B8C3CCF8E}">
  <ds:schemaRefs>
    <ds:schemaRef ds:uri="http://purl.org/dc/dcmitype/"/>
    <ds:schemaRef ds:uri="http://www.w3.org/XML/1998/namespace"/>
    <ds:schemaRef ds:uri="5dcc2b05-cac9-4004-8097-6262a65eab0d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265faf00-b973-4ba7-bcd2-fde6930e684d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6ECB97A-644B-4CB0-988F-DB5C7D68541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22207</TotalTime>
  <Words>3970</Words>
  <Application>Microsoft Macintosh PowerPoint</Application>
  <PresentationFormat>On-screen Show (16:9)</PresentationFormat>
  <Paragraphs>790</Paragraphs>
  <Slides>55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55</vt:i4>
      </vt:variant>
    </vt:vector>
  </HeadingPairs>
  <TitlesOfParts>
    <vt:vector size="69" baseType="lpstr">
      <vt:lpstr>System Font Regular</vt:lpstr>
      <vt:lpstr>Arial</vt:lpstr>
      <vt:lpstr>Calibri</vt:lpstr>
      <vt:lpstr>Century Gothic</vt:lpstr>
      <vt:lpstr>Wingdings</vt:lpstr>
      <vt:lpstr>1_Biogen_Blue Bar</vt:lpstr>
      <vt:lpstr>2_Biogen_White</vt:lpstr>
      <vt:lpstr>3_Cover and Divider Options </vt:lpstr>
      <vt:lpstr>4_Multiple Sclerosis</vt:lpstr>
      <vt:lpstr>4_Spinal Muscular Atrophy</vt:lpstr>
      <vt:lpstr>5_Alzheimer's Disease</vt:lpstr>
      <vt:lpstr>6_Choroideremia</vt:lpstr>
      <vt:lpstr>7_ALS</vt:lpstr>
      <vt:lpstr>Office Theme</vt:lpstr>
      <vt:lpstr>RNAseq study of SMN2 splice-modulator lead compounds</vt:lpstr>
      <vt:lpstr>SMN2 RNAseq study</vt:lpstr>
      <vt:lpstr>DSG Counts in ShSy5Y on-Targets (7 compounds + risdiplam vs DMSO)</vt:lpstr>
      <vt:lpstr>DSG Counts in ShSy5Y on-Targets (7 compounds vs risdiplam)</vt:lpstr>
      <vt:lpstr>DSG Counts in ShSy5Y off-Targets (7 compounds + risdiplam)</vt:lpstr>
      <vt:lpstr>DSG Counts in ShSy5Y off-Targets (7 compounds + risdplam)</vt:lpstr>
      <vt:lpstr>DSG Counts in ShSy5Y off-Targets (7 compounds + risdplam)</vt:lpstr>
      <vt:lpstr>DEG Counts in ShSy5Y off-Targets (7 compounds + risdplam)</vt:lpstr>
      <vt:lpstr>DEG Counts in ShSy5Y off-Targets (7 compounds + risdplam)</vt:lpstr>
      <vt:lpstr>DSG Counts in GM fibroblasts on-Targets (11 compounds + risdplam vs DMSO)</vt:lpstr>
      <vt:lpstr>DSG Counts in GM fibroblasts on-Targets (11 compounds vs risdplam)</vt:lpstr>
      <vt:lpstr>DSG Counts in GM09677c SMA fibroblasts off-Targets (11 compounds + risdplam)</vt:lpstr>
      <vt:lpstr>DSG Counts in GM09677c SMA fibroblasts off-Targets (11 compounds + risdplam)</vt:lpstr>
      <vt:lpstr>DSG Counts in GM09677c off-Targets (11 compounds + risdiplam)</vt:lpstr>
      <vt:lpstr>DSG Counts in GM09677c SMA fibroblasts off-Targets (VS DMSO or risdplam)</vt:lpstr>
      <vt:lpstr>DEG Counts in GM09677c SMA fibroblasts off-Targets (11 compounds + risdplam 1.5 FC Padj 0.05)</vt:lpstr>
      <vt:lpstr>DEG Counts in GM09677c SMA fibroblasts off-Targets (VS DMSO or risdplam)</vt:lpstr>
      <vt:lpstr>PowerPoint Presentation</vt:lpstr>
      <vt:lpstr>Analysis Goals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Differentially Spliced Genes</vt:lpstr>
      <vt:lpstr>Example: SMN2 exon7 inclusion upon Risdiplam treatment</vt:lpstr>
      <vt:lpstr>Percent Spliced In (PSI) is used as a measure of local exon usage</vt:lpstr>
      <vt:lpstr>Three different algorithms are used for local splice analysis</vt:lpstr>
      <vt:lpstr>Union of DSGs from three algorithms are used</vt:lpstr>
      <vt:lpstr>Number of DSG are compared across compounds</vt:lpstr>
      <vt:lpstr>Motif Analysis</vt:lpstr>
      <vt:lpstr>Branaplam and Risdiplam show the expected GAGTAAG motif enrichment</vt:lpstr>
      <vt:lpstr>Differentially Expressed Genes</vt:lpstr>
      <vt:lpstr>DEG and DSG often have slight overlaps, but NMD might have biased the observation</vt:lpstr>
      <vt:lpstr>SMN2 RNAseq study</vt:lpstr>
      <vt:lpstr>Analysis Goals</vt:lpstr>
      <vt:lpstr>Supplementary slides</vt:lpstr>
      <vt:lpstr>PowerPoint Presentation</vt:lpstr>
      <vt:lpstr>PowerPoint Presentation</vt:lpstr>
      <vt:lpstr>Heatmap by |dPSI| Values (Optional Plot)</vt:lpstr>
      <vt:lpstr>Barchart of Number of Differentially Spliced Genes</vt:lpstr>
      <vt:lpstr>Barchart of Number of Differentially Spliced Genes</vt:lpstr>
      <vt:lpstr>Volcano Plot</vt:lpstr>
      <vt:lpstr>Heatmap by |dPSI| -Optional Five Categories</vt:lpstr>
      <vt:lpstr>PowerPoint Presentation</vt:lpstr>
      <vt:lpstr>Off-target splicing statistics for three compounds tested in SMA fibroblast and iPSC-MN</vt:lpstr>
      <vt:lpstr>Acknowledgement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New Slide Template</dc:title>
  <dc:creator>Waris Pramono</dc:creator>
  <cp:lastModifiedBy>Zhen Gao</cp:lastModifiedBy>
  <cp:revision>80</cp:revision>
  <cp:lastPrinted>2020-07-24T12:55:32Z</cp:lastPrinted>
  <dcterms:created xsi:type="dcterms:W3CDTF">2020-07-11T02:49:54Z</dcterms:created>
  <dcterms:modified xsi:type="dcterms:W3CDTF">2023-09-23T06:15:01Z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0x01010076F28390DE89C34297F6AF1C08495EBF</vt:lpwstr>
  </property>
  <property fmtid="{D5CDD505-2E9C-101B-9397-08002B2CF9AE}" pid="3" name="AuthorIds_UIVersion_1536">
    <vt:lpwstr>15</vt:lpwstr>
  </property>
</Properties>
</file>